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77" r:id="rId4"/>
    <p:sldId id="264" r:id="rId5"/>
    <p:sldId id="263" r:id="rId6"/>
    <p:sldId id="262" r:id="rId7"/>
    <p:sldId id="261" r:id="rId8"/>
    <p:sldId id="260" r:id="rId9"/>
    <p:sldId id="266" r:id="rId10"/>
    <p:sldId id="270" r:id="rId11"/>
    <p:sldId id="269" r:id="rId12"/>
    <p:sldId id="268" r:id="rId13"/>
    <p:sldId id="267" r:id="rId14"/>
    <p:sldId id="265" r:id="rId15"/>
    <p:sldId id="259" r:id="rId16"/>
    <p:sldId id="272" r:id="rId17"/>
    <p:sldId id="271" r:id="rId18"/>
    <p:sldId id="258" r:id="rId19"/>
    <p:sldId id="273" r:id="rId20"/>
    <p:sldId id="274" r:id="rId21"/>
    <p:sldId id="278" r:id="rId22"/>
    <p:sldId id="283" r:id="rId23"/>
    <p:sldId id="279" r:id="rId24"/>
    <p:sldId id="280" r:id="rId25"/>
    <p:sldId id="281" r:id="rId26"/>
    <p:sldId id="282"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0" autoAdjust="0"/>
    <p:restoredTop sz="94660"/>
  </p:normalViewPr>
  <p:slideViewPr>
    <p:cSldViewPr>
      <p:cViewPr varScale="1">
        <p:scale>
          <a:sx n="68" d="100"/>
          <a:sy n="68"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H:\Yagya\Yagya%20Research%20and%20publicity%20Data\Indoor%20Microbes%20Table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Effect of Combustion of Havan Samigri on Air Bacteria</a:t>
            </a:r>
          </a:p>
        </c:rich>
      </c:tx>
      <c:layout/>
    </c:title>
    <c:plotArea>
      <c:layout/>
      <c:lineChart>
        <c:grouping val="standard"/>
        <c:ser>
          <c:idx val="0"/>
          <c:order val="0"/>
          <c:tx>
            <c:strRef>
              <c:f>'Nautiyal Study'!$C$7</c:f>
              <c:strCache>
                <c:ptCount val="1"/>
                <c:pt idx="0">
                  <c:v>Bacterial counts/ 1000 Lt</c:v>
                </c:pt>
              </c:strCache>
            </c:strRef>
          </c:tx>
          <c:marker>
            <c:spPr>
              <a:ln>
                <a:solidFill>
                  <a:srgbClr val="C00000"/>
                </a:solidFill>
              </a:ln>
            </c:spPr>
          </c:marker>
          <c:cat>
            <c:strRef>
              <c:f>'Nautiyal Study'!$B$8:$B$19</c:f>
              <c:strCache>
                <c:ptCount val="12"/>
                <c:pt idx="0">
                  <c:v>0-1</c:v>
                </c:pt>
                <c:pt idx="1">
                  <c:v>15 min</c:v>
                </c:pt>
                <c:pt idx="2">
                  <c:v>30 min</c:v>
                </c:pt>
                <c:pt idx="3">
                  <c:v>1 hr.</c:v>
                </c:pt>
                <c:pt idx="4">
                  <c:v>2 hr</c:v>
                </c:pt>
                <c:pt idx="5">
                  <c:v>4hr</c:v>
                </c:pt>
                <c:pt idx="6">
                  <c:v>8 hr</c:v>
                </c:pt>
                <c:pt idx="7">
                  <c:v>12 hr</c:v>
                </c:pt>
                <c:pt idx="8">
                  <c:v>24 hr</c:v>
                </c:pt>
                <c:pt idx="9">
                  <c:v>7th day</c:v>
                </c:pt>
                <c:pt idx="10">
                  <c:v>15th day</c:v>
                </c:pt>
                <c:pt idx="11">
                  <c:v>30th day </c:v>
                </c:pt>
              </c:strCache>
            </c:strRef>
          </c:cat>
          <c:val>
            <c:numRef>
              <c:f>'Nautiyal Study'!$C$8:$C$19</c:f>
              <c:numCache>
                <c:formatCode>General</c:formatCode>
                <c:ptCount val="12"/>
                <c:pt idx="0">
                  <c:v>345</c:v>
                </c:pt>
                <c:pt idx="1">
                  <c:v>90</c:v>
                </c:pt>
                <c:pt idx="2">
                  <c:v>34</c:v>
                </c:pt>
                <c:pt idx="3">
                  <c:v>26</c:v>
                </c:pt>
                <c:pt idx="4">
                  <c:v>10</c:v>
                </c:pt>
                <c:pt idx="5">
                  <c:v>3</c:v>
                </c:pt>
                <c:pt idx="6">
                  <c:v>5</c:v>
                </c:pt>
                <c:pt idx="7">
                  <c:v>8</c:v>
                </c:pt>
                <c:pt idx="8">
                  <c:v>12</c:v>
                </c:pt>
                <c:pt idx="9">
                  <c:v>35</c:v>
                </c:pt>
                <c:pt idx="10">
                  <c:v>86</c:v>
                </c:pt>
                <c:pt idx="11">
                  <c:v>128</c:v>
                </c:pt>
              </c:numCache>
            </c:numRef>
          </c:val>
          <c:extLst xmlns:c16r2="http://schemas.microsoft.com/office/drawing/2015/06/chart">
            <c:ext xmlns:c16="http://schemas.microsoft.com/office/drawing/2014/chart" uri="{C3380CC4-5D6E-409C-BE32-E72D297353CC}">
              <c16:uniqueId val="{00000000-41EB-4BF3-9D4F-56754B8D4426}"/>
            </c:ext>
          </c:extLst>
        </c:ser>
        <c:marker val="1"/>
        <c:axId val="149362560"/>
        <c:axId val="149625856"/>
      </c:lineChart>
      <c:catAx>
        <c:axId val="149362560"/>
        <c:scaling>
          <c:orientation val="minMax"/>
        </c:scaling>
        <c:axPos val="b"/>
        <c:numFmt formatCode="General" sourceLinked="0"/>
        <c:tickLblPos val="nextTo"/>
        <c:crossAx val="149625856"/>
        <c:crosses val="autoZero"/>
        <c:auto val="1"/>
        <c:lblAlgn val="ctr"/>
        <c:lblOffset val="100"/>
      </c:catAx>
      <c:valAx>
        <c:axId val="149625856"/>
        <c:scaling>
          <c:orientation val="minMax"/>
        </c:scaling>
        <c:axPos val="l"/>
        <c:majorGridlines>
          <c:spPr>
            <a:ln w="12700">
              <a:solidFill>
                <a:srgbClr val="FF0000"/>
              </a:solidFill>
            </a:ln>
          </c:spPr>
        </c:majorGridlines>
        <c:numFmt formatCode="General" sourceLinked="1"/>
        <c:tickLblPos val="nextTo"/>
        <c:crossAx val="149362560"/>
        <c:crosses val="autoZero"/>
        <c:crossBetween val="between"/>
      </c:valAx>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8779661016949191"/>
          <c:y val="5.4597701149425415E-2"/>
        </c:manualLayout>
      </c:layout>
      <c:txPr>
        <a:bodyPr/>
        <a:lstStyle/>
        <a:p>
          <a:pPr>
            <a:defRPr sz="3200"/>
          </a:pPr>
          <a:endParaRPr lang="en-US"/>
        </a:p>
      </c:txPr>
    </c:title>
    <c:plotArea>
      <c:layout/>
      <c:pieChart>
        <c:varyColors val="1"/>
        <c:ser>
          <c:idx val="1"/>
          <c:order val="1"/>
          <c:tx>
            <c:strRef>
              <c:f>Sheet1!$R$3</c:f>
              <c:strCache>
                <c:ptCount val="1"/>
                <c:pt idx="0">
                  <c:v>PM10</c:v>
                </c:pt>
              </c:strCache>
            </c:strRef>
          </c:tx>
          <c:dLbls>
            <c:spPr>
              <a:noFill/>
              <a:ln>
                <a:noFill/>
              </a:ln>
              <a:effectLst/>
            </c:spPr>
            <c:txPr>
              <a:bodyPr/>
              <a:lstStyle/>
              <a:p>
                <a:pPr>
                  <a:defRPr sz="2400">
                    <a:solidFill>
                      <a:schemeClr val="bg1"/>
                    </a:solidFill>
                  </a:defRPr>
                </a:pPr>
                <a:endParaRPr lang="en-US"/>
              </a:p>
            </c:txPr>
            <c:showVal val="1"/>
            <c:extLst>
              <c:ext xmlns:c15="http://schemas.microsoft.com/office/drawing/2012/chart" uri="{CE6537A1-D6FC-4f65-9D91-7224C49458BB}">
                <c15:layout/>
              </c:ext>
            </c:extLst>
          </c:dLbls>
          <c:cat>
            <c:strRef>
              <c:f>Sheet1!$P$4:$P$7</c:f>
              <c:strCache>
                <c:ptCount val="4"/>
                <c:pt idx="0">
                  <c:v>Background</c:v>
                </c:pt>
                <c:pt idx="1">
                  <c:v>Exp. Day</c:v>
                </c:pt>
                <c:pt idx="2">
                  <c:v>Day1</c:v>
                </c:pt>
                <c:pt idx="3">
                  <c:v>Day2</c:v>
                </c:pt>
              </c:strCache>
            </c:strRef>
          </c:cat>
          <c:val>
            <c:numRef>
              <c:f>Sheet1!$R$4:$R$7</c:f>
              <c:numCache>
                <c:formatCode>0</c:formatCode>
                <c:ptCount val="4"/>
                <c:pt idx="0">
                  <c:v>553.66666666666663</c:v>
                </c:pt>
                <c:pt idx="1">
                  <c:v>449.66666666666703</c:v>
                </c:pt>
                <c:pt idx="2">
                  <c:v>206.66666666666652</c:v>
                </c:pt>
                <c:pt idx="3">
                  <c:v>213.66666666666652</c:v>
                </c:pt>
              </c:numCache>
            </c:numRef>
          </c:val>
        </c:ser>
        <c:ser>
          <c:idx val="0"/>
          <c:order val="0"/>
          <c:tx>
            <c:strRef>
              <c:f>Sheet1!$Q$3</c:f>
              <c:strCache>
                <c:ptCount val="1"/>
                <c:pt idx="0">
                  <c:v>PM2.5</c:v>
                </c:pt>
              </c:strCache>
            </c:strRef>
          </c:tx>
          <c:cat>
            <c:strRef>
              <c:f>Sheet1!$P$4:$P$7</c:f>
              <c:strCache>
                <c:ptCount val="4"/>
                <c:pt idx="0">
                  <c:v>Background</c:v>
                </c:pt>
                <c:pt idx="1">
                  <c:v>Exp. Day</c:v>
                </c:pt>
                <c:pt idx="2">
                  <c:v>Day1</c:v>
                </c:pt>
                <c:pt idx="3">
                  <c:v>Day2</c:v>
                </c:pt>
              </c:strCache>
            </c:strRef>
          </c:cat>
          <c:val>
            <c:numRef>
              <c:f>Sheet1!$Q$4:$Q$7</c:f>
            </c:numRef>
          </c:val>
        </c:ser>
        <c:firstSliceAng val="0"/>
      </c:pieChart>
    </c:plotArea>
    <c:legend>
      <c:legendPos val="r"/>
      <c:layout>
        <c:manualLayout>
          <c:xMode val="edge"/>
          <c:yMode val="edge"/>
          <c:x val="0.63565616797900271"/>
          <c:y val="0.22806950855281038"/>
          <c:w val="0.29426842831086825"/>
          <c:h val="0.65411439949316685"/>
        </c:manualLayout>
      </c:layout>
      <c:txPr>
        <a:bodyPr/>
        <a:lstStyle/>
        <a:p>
          <a:pPr>
            <a:defRPr sz="1600"/>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28916854143232101"/>
          <c:y val="9.5617529880478169E-2"/>
        </c:manualLayout>
      </c:layout>
      <c:txPr>
        <a:bodyPr/>
        <a:lstStyle/>
        <a:p>
          <a:pPr>
            <a:defRPr sz="3200"/>
          </a:pPr>
          <a:endParaRPr lang="en-US"/>
        </a:p>
      </c:txPr>
    </c:title>
    <c:plotArea>
      <c:layout/>
      <c:pieChart>
        <c:varyColors val="1"/>
        <c:ser>
          <c:idx val="0"/>
          <c:order val="0"/>
          <c:tx>
            <c:strRef>
              <c:f>Sheet1!$A$4</c:f>
              <c:strCache>
                <c:ptCount val="1"/>
                <c:pt idx="0">
                  <c:v>PM2.5</c:v>
                </c:pt>
              </c:strCache>
            </c:strRef>
          </c:tx>
          <c:dLbls>
            <c:spPr>
              <a:noFill/>
              <a:ln>
                <a:noFill/>
              </a:ln>
              <a:effectLst/>
            </c:spPr>
            <c:txPr>
              <a:bodyPr/>
              <a:lstStyle/>
              <a:p>
                <a:pPr>
                  <a:defRPr sz="2800">
                    <a:solidFill>
                      <a:schemeClr val="bg1"/>
                    </a:solidFill>
                  </a:defRPr>
                </a:pPr>
                <a:endParaRPr lang="en-US"/>
              </a:p>
            </c:txPr>
            <c:showVal val="1"/>
            <c:showLeaderLines val="1"/>
            <c:extLst>
              <c:ext xmlns:c15="http://schemas.microsoft.com/office/drawing/2012/chart" uri="{CE6537A1-D6FC-4f65-9D91-7224C49458BB}">
                <c15:layout/>
              </c:ext>
            </c:extLst>
          </c:dLbls>
          <c:cat>
            <c:strRef>
              <c:f>Sheet1!$B$3:$E$3</c:f>
              <c:strCache>
                <c:ptCount val="4"/>
                <c:pt idx="0">
                  <c:v>Background</c:v>
                </c:pt>
                <c:pt idx="1">
                  <c:v>Exp. Day</c:v>
                </c:pt>
                <c:pt idx="2">
                  <c:v>Day1</c:v>
                </c:pt>
                <c:pt idx="3">
                  <c:v>Day2</c:v>
                </c:pt>
              </c:strCache>
            </c:strRef>
          </c:cat>
          <c:val>
            <c:numRef>
              <c:f>Sheet1!$B$4:$E$4</c:f>
              <c:numCache>
                <c:formatCode>0</c:formatCode>
                <c:ptCount val="4"/>
                <c:pt idx="0">
                  <c:v>348</c:v>
                </c:pt>
                <c:pt idx="1">
                  <c:v>365</c:v>
                </c:pt>
                <c:pt idx="2">
                  <c:v>89</c:v>
                </c:pt>
                <c:pt idx="3">
                  <c:v>100</c:v>
                </c:pt>
              </c:numCache>
            </c:numRef>
          </c:val>
        </c:ser>
        <c:firstSliceAng val="0"/>
      </c:pieChart>
    </c:plotArea>
    <c:legend>
      <c:legendPos val="r"/>
      <c:layout>
        <c:manualLayout>
          <c:xMode val="edge"/>
          <c:yMode val="edge"/>
          <c:x val="0.69398907103825169"/>
          <c:y val="0.29822881057619227"/>
          <c:w val="0.3025906802633278"/>
          <c:h val="0.52936770115672771"/>
        </c:manualLayout>
      </c:layout>
      <c:txPr>
        <a:bodyPr/>
        <a:lstStyle/>
        <a:p>
          <a:pPr>
            <a:defRPr sz="1600"/>
          </a:pPr>
          <a:endParaRPr lang="en-US"/>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92765-1BCE-485C-AC06-80C3C43C16B6}" type="datetimeFigureOut">
              <a:rPr lang="en-US" smtClean="0"/>
              <a:pPr/>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69640-C162-40D8-A7B7-3DF44D8719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69640-C162-40D8-A7B7-3DF44D87194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1FEDE5-F7BD-4B8C-B20A-37C6493A4B25}" type="slidenum">
              <a:rPr lang="en-US"/>
              <a:pPr/>
              <a:t>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88198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69640-C162-40D8-A7B7-3DF44D871946}"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1FEDE5-F7BD-4B8C-B20A-37C6493A4B25}" type="slidenum">
              <a:rPr lang="en-US"/>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78730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1FEDE5-F7BD-4B8C-B20A-37C6493A4B25}" type="slidenum">
              <a:rPr lang="en-US"/>
              <a:pPr/>
              <a:t>24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426489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E1367C-B53A-4028-A9F8-82818688020D}" type="datetime1">
              <a:rPr lang="en-US" smtClean="0"/>
              <a:pPr/>
              <a:t>9/6/2018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www.yagyopathy.com                               Patron - www.awgp.org</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FC4B1D0-A822-42CE-82CC-C4664A0ACE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46BECE-CB99-474F-9D66-7552DF158DDB}" type="datetime1">
              <a:rPr lang="en-US" smtClean="0"/>
              <a:pPr/>
              <a:t>9/6/2018</a:t>
            </a:fld>
            <a:endParaRPr lang="en-US"/>
          </a:p>
        </p:txBody>
      </p:sp>
      <p:sp>
        <p:nvSpPr>
          <p:cNvPr id="5" name="Footer Placeholder 4"/>
          <p:cNvSpPr>
            <a:spLocks noGrp="1"/>
          </p:cNvSpPr>
          <p:nvPr>
            <p:ph type="ftr" sz="quarter" idx="11"/>
          </p:nvPr>
        </p:nvSpPr>
        <p:spPr/>
        <p:txBody>
          <a:bodyPr/>
          <a:lstStyle/>
          <a:p>
            <a:r>
              <a:rPr lang="en-US" smtClean="0"/>
              <a:t>www.yagyopathy.com                               Patron - www.awgp.org</a:t>
            </a:r>
            <a:endParaRPr lang="en-US"/>
          </a:p>
        </p:txBody>
      </p:sp>
      <p:sp>
        <p:nvSpPr>
          <p:cNvPr id="6" name="Slide Number Placeholder 5"/>
          <p:cNvSpPr>
            <a:spLocks noGrp="1"/>
          </p:cNvSpPr>
          <p:nvPr>
            <p:ph type="sldNum" sz="quarter" idx="12"/>
          </p:nvPr>
        </p:nvSpPr>
        <p:spPr/>
        <p:txBody>
          <a:bodyPr/>
          <a:lstStyle/>
          <a:p>
            <a:fld id="{3FC4B1D0-A822-42CE-82CC-C4664A0ACE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AE61F83-1154-4BB6-BAD1-FBF35509E61F}" type="datetime1">
              <a:rPr lang="en-US" smtClean="0"/>
              <a:pPr/>
              <a:t>9/6/2018</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www.yagyopathy.com                               Patron - www.awgp.org</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FC4B1D0-A822-42CE-82CC-C4664A0ACE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03273F-4FAB-46E2-9FCF-3F955BA9B44E}" type="datetime1">
              <a:rPr lang="en-US" smtClean="0"/>
              <a:pPr/>
              <a:t>9/6/2018</a:t>
            </a:fld>
            <a:endParaRPr lang="en-US"/>
          </a:p>
        </p:txBody>
      </p:sp>
      <p:sp>
        <p:nvSpPr>
          <p:cNvPr id="5" name="Footer Placeholder 4"/>
          <p:cNvSpPr>
            <a:spLocks noGrp="1"/>
          </p:cNvSpPr>
          <p:nvPr>
            <p:ph type="ftr" sz="quarter" idx="11"/>
          </p:nvPr>
        </p:nvSpPr>
        <p:spPr/>
        <p:txBody>
          <a:bodyPr/>
          <a:lstStyle/>
          <a:p>
            <a:r>
              <a:rPr lang="en-US" smtClean="0"/>
              <a:t>www.yagyopathy.com                               Patron - www.awgp.org</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FC4B1D0-A822-42CE-82CC-C4664A0ACEF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F4B861-FCFC-46D5-B026-2EBA7020DEE0}" type="datetime1">
              <a:rPr lang="en-US" smtClean="0"/>
              <a:pPr/>
              <a:t>9/6/2018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FC4B1D0-A822-42CE-82CC-C4664A0ACEF8}"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www.yagyopathy.com                               Patron - www.awgp.org</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BB928E6-3338-4317-A14D-DE101A405A9F}" type="datetime1">
              <a:rPr lang="en-US" smtClean="0"/>
              <a:pPr/>
              <a:t>9/6/2018</a:t>
            </a:fld>
            <a:endParaRPr lang="en-US"/>
          </a:p>
        </p:txBody>
      </p:sp>
      <p:sp>
        <p:nvSpPr>
          <p:cNvPr id="10" name="Slide Number Placeholder 9"/>
          <p:cNvSpPr>
            <a:spLocks noGrp="1"/>
          </p:cNvSpPr>
          <p:nvPr>
            <p:ph type="sldNum" sz="quarter" idx="16"/>
          </p:nvPr>
        </p:nvSpPr>
        <p:spPr/>
        <p:txBody>
          <a:bodyPr rtlCol="0"/>
          <a:lstStyle/>
          <a:p>
            <a:fld id="{3FC4B1D0-A822-42CE-82CC-C4664A0ACEF8}"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www.yagyopathy.com                               Patron - www.awgp.org</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D4B2FAF-ACC3-481D-AC5D-538C3836EE21}" type="datetime1">
              <a:rPr lang="en-US" smtClean="0"/>
              <a:pPr/>
              <a:t>9/6/2018</a:t>
            </a:fld>
            <a:endParaRPr lang="en-US"/>
          </a:p>
        </p:txBody>
      </p:sp>
      <p:sp>
        <p:nvSpPr>
          <p:cNvPr id="12" name="Slide Number Placeholder 11"/>
          <p:cNvSpPr>
            <a:spLocks noGrp="1"/>
          </p:cNvSpPr>
          <p:nvPr>
            <p:ph type="sldNum" sz="quarter" idx="16"/>
          </p:nvPr>
        </p:nvSpPr>
        <p:spPr/>
        <p:txBody>
          <a:bodyPr rtlCol="0"/>
          <a:lstStyle/>
          <a:p>
            <a:fld id="{3FC4B1D0-A822-42CE-82CC-C4664A0ACEF8}"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www.yagyopathy.com                               Patron - www.awgp.org</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295652-2FB2-4A56-99FC-37982FD223EA}" type="datetime1">
              <a:rPr lang="en-US" smtClean="0"/>
              <a:pPr/>
              <a:t>9/6/2018</a:t>
            </a:fld>
            <a:endParaRPr lang="en-US"/>
          </a:p>
        </p:txBody>
      </p:sp>
      <p:sp>
        <p:nvSpPr>
          <p:cNvPr id="4" name="Footer Placeholder 3"/>
          <p:cNvSpPr>
            <a:spLocks noGrp="1"/>
          </p:cNvSpPr>
          <p:nvPr>
            <p:ph type="ftr" sz="quarter" idx="11"/>
          </p:nvPr>
        </p:nvSpPr>
        <p:spPr/>
        <p:txBody>
          <a:bodyPr/>
          <a:lstStyle/>
          <a:p>
            <a:r>
              <a:rPr lang="en-US" smtClean="0"/>
              <a:t>www.yagyopathy.com                               Patron - www.awgp.org</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FC4B1D0-A822-42CE-82CC-C4664A0AC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6C0B7-CD66-40D0-B372-EA1D3EDE65BF}" type="datetime1">
              <a:rPr lang="en-US" smtClean="0"/>
              <a:pPr/>
              <a:t>9/6/2018</a:t>
            </a:fld>
            <a:endParaRPr lang="en-US"/>
          </a:p>
        </p:txBody>
      </p:sp>
      <p:sp>
        <p:nvSpPr>
          <p:cNvPr id="3" name="Footer Placeholder 2"/>
          <p:cNvSpPr>
            <a:spLocks noGrp="1"/>
          </p:cNvSpPr>
          <p:nvPr>
            <p:ph type="ftr" sz="quarter" idx="11"/>
          </p:nvPr>
        </p:nvSpPr>
        <p:spPr/>
        <p:txBody>
          <a:bodyPr/>
          <a:lstStyle/>
          <a:p>
            <a:r>
              <a:rPr lang="en-US" smtClean="0"/>
              <a:t>www.yagyopathy.com                               Patron - www.awgp.org</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FC4B1D0-A822-42CE-82CC-C4664A0ACE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598D7C4-A5C3-457C-AE06-20CFC0BAA8F0}" type="datetime1">
              <a:rPr lang="en-US" smtClean="0"/>
              <a:pPr/>
              <a:t>9/6/2018</a:t>
            </a:fld>
            <a:endParaRPr lang="en-US"/>
          </a:p>
        </p:txBody>
      </p:sp>
      <p:sp>
        <p:nvSpPr>
          <p:cNvPr id="6" name="Footer Placeholder 5"/>
          <p:cNvSpPr>
            <a:spLocks noGrp="1"/>
          </p:cNvSpPr>
          <p:nvPr>
            <p:ph type="ftr" sz="quarter" idx="11"/>
          </p:nvPr>
        </p:nvSpPr>
        <p:spPr/>
        <p:txBody>
          <a:bodyPr/>
          <a:lstStyle/>
          <a:p>
            <a:r>
              <a:rPr lang="en-US" smtClean="0"/>
              <a:t>www.yagyopathy.com                               Patron - www.awgp.org</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FC4B1D0-A822-42CE-82CC-C4664A0ACEF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C02E643-3520-457B-BB2D-43A869460A15}" type="datetime1">
              <a:rPr lang="en-US" smtClean="0"/>
              <a:pPr/>
              <a:t>9/6/2018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FC4B1D0-A822-42CE-82CC-C4664A0ACEF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www.yagyopathy.com                               Patron - www.awgp.org</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5D91F0C-7F25-4B46-9FF8-727AF023BA29}" type="datetime1">
              <a:rPr lang="en-US" smtClean="0"/>
              <a:pPr/>
              <a:t>9/6/2018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www.yagyopathy.com                               Patron - www.awgp.org</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FC4B1D0-A822-42CE-82CC-C4664A0ACE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4"/>
            <a:ext cx="7772400" cy="1470025"/>
          </a:xfrm>
        </p:spPr>
        <p:txBody>
          <a:bodyPr>
            <a:normAutofit/>
          </a:bodyPr>
          <a:lstStyle/>
          <a:p>
            <a:r>
              <a:rPr lang="hi-IN" dirty="0" smtClean="0"/>
              <a:t>यज्ञोपैथी – एक समग्र उपचार प्रक्रिया</a:t>
            </a:r>
            <a:endParaRPr lang="en-US" dirty="0"/>
          </a:p>
        </p:txBody>
      </p:sp>
      <p:sp>
        <p:nvSpPr>
          <p:cNvPr id="3" name="Subtitle 2"/>
          <p:cNvSpPr>
            <a:spLocks noGrp="1"/>
          </p:cNvSpPr>
          <p:nvPr>
            <p:ph type="subTitle" idx="1"/>
          </p:nvPr>
        </p:nvSpPr>
        <p:spPr>
          <a:xfrm>
            <a:off x="1071538" y="4143380"/>
            <a:ext cx="6400800" cy="1752600"/>
          </a:xfrm>
        </p:spPr>
        <p:txBody>
          <a:bodyPr/>
          <a:lstStyle/>
          <a:p>
            <a:r>
              <a:rPr lang="hi-IN" b="1" dirty="0" smtClean="0">
                <a:ln w="50800"/>
                <a:solidFill>
                  <a:schemeClr val="tx1"/>
                </a:solidFill>
                <a:effectLst/>
              </a:rPr>
              <a:t>यज्ञोपैथी रिसर्च सेंटर</a:t>
            </a:r>
          </a:p>
          <a:p>
            <a:r>
              <a:rPr lang="hi-IN" b="1" dirty="0" smtClean="0">
                <a:ln w="50800"/>
                <a:solidFill>
                  <a:schemeClr val="tx1"/>
                </a:solidFill>
                <a:effectLst/>
              </a:rPr>
              <a:t>देव संस्कृति विश्व विद्यालय</a:t>
            </a:r>
          </a:p>
          <a:p>
            <a:r>
              <a:rPr lang="hi-IN" b="1" dirty="0" smtClean="0">
                <a:ln w="50800"/>
                <a:solidFill>
                  <a:schemeClr val="tx1"/>
                </a:solidFill>
                <a:effectLst/>
              </a:rPr>
              <a:t>हरिद्वार</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FC4B1D0-A822-42CE-82CC-C4664A0ACEF8}" type="slidenum">
              <a:rPr lang="en-US" smtClean="0"/>
              <a:pPr/>
              <a:t>1</a:t>
            </a:fld>
            <a:endParaRPr lang="en-US"/>
          </a:p>
        </p:txBody>
      </p:sp>
      <p:grpSp>
        <p:nvGrpSpPr>
          <p:cNvPr id="8" name="Group 7"/>
          <p:cNvGrpSpPr/>
          <p:nvPr/>
        </p:nvGrpSpPr>
        <p:grpSpPr>
          <a:xfrm>
            <a:off x="71406" y="6417254"/>
            <a:ext cx="8929750" cy="646331"/>
            <a:chOff x="71406" y="6417254"/>
            <a:chExt cx="8858312" cy="646331"/>
          </a:xfrm>
        </p:grpSpPr>
        <p:sp>
          <p:nvSpPr>
            <p:cNvPr id="6" name="Rectangle 5"/>
            <p:cNvSpPr/>
            <p:nvPr/>
          </p:nvSpPr>
          <p:spPr>
            <a:xfrm>
              <a:off x="142844" y="6417254"/>
              <a:ext cx="8786874" cy="646331"/>
            </a:xfrm>
            <a:prstGeom prst="rect">
              <a:avLst/>
            </a:prstGeom>
          </p:spPr>
          <p:txBody>
            <a:bodyPr wrap="square">
              <a:spAutoFit/>
            </a:bodyPr>
            <a:lstStyle/>
            <a:p>
              <a:r>
                <a:rPr lang="en-US" dirty="0" smtClean="0">
                  <a:latin typeface="Times New Roman" pitchFamily="18" charset="0"/>
                  <a:cs typeface="Times New Roman" pitchFamily="18" charset="0"/>
                </a:rPr>
                <a:t>       www.yagyopathy.com                                                                      Patron - www.awgp.org</a:t>
              </a:r>
            </a:p>
            <a:p>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2051" name="Picture 3" descr="C:\Users\uswe\Desktop\yagya-gif.gif"/>
          <p:cNvPicPr>
            <a:picLocks noChangeAspect="1" noChangeArrowheads="1" noCrop="1"/>
          </p:cNvPicPr>
          <p:nvPr/>
        </p:nvPicPr>
        <p:blipFill>
          <a:blip r:embed="rId4"/>
          <a:srcRect/>
          <a:stretch>
            <a:fillRect/>
          </a:stretch>
        </p:blipFill>
        <p:spPr bwMode="auto">
          <a:xfrm>
            <a:off x="5429256" y="2500306"/>
            <a:ext cx="3143250" cy="24288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a:t>
            </a:r>
            <a:endParaRPr lang="en-US" dirty="0"/>
          </a:p>
        </p:txBody>
      </p:sp>
      <p:sp>
        <p:nvSpPr>
          <p:cNvPr id="3" name="Content Placeholder 2"/>
          <p:cNvSpPr>
            <a:spLocks noGrp="1"/>
          </p:cNvSpPr>
          <p:nvPr>
            <p:ph sz="quarter" idx="1"/>
          </p:nvPr>
        </p:nvSpPr>
        <p:spPr>
          <a:xfrm>
            <a:off x="457200" y="1660531"/>
            <a:ext cx="8229600" cy="4340237"/>
          </a:xfrm>
        </p:spPr>
        <p:txBody>
          <a:bodyPr>
            <a:normAutofit/>
          </a:bodyPr>
          <a:lstStyle/>
          <a:p>
            <a:pPr>
              <a:buFont typeface="Wingdings" pitchFamily="2" charset="2"/>
              <a:buChar char="v"/>
            </a:pPr>
            <a:r>
              <a:rPr lang="hi-IN" dirty="0" smtClean="0"/>
              <a:t>यज्ञ की ऊष्मा शरीर में प्रवेश कर केवल रोग-कीटाणुओं को ही मारती है , स्वस्थ कोशों पर उसके तनिक भी बुरा प्रभाव नहीं पड़ता है.</a:t>
            </a:r>
          </a:p>
          <a:p>
            <a:pPr>
              <a:buFont typeface="Wingdings" pitchFamily="2" charset="2"/>
              <a:buChar char="v"/>
            </a:pPr>
            <a:r>
              <a:rPr lang="hi-IN" dirty="0" smtClean="0"/>
              <a:t>शारीरिक रोगों के निवारण के अतिरिक्त यज्ञ की वायु मानसिक रोगों को भी अभूतपूर्व तरीके से ठीक करती है.</a:t>
            </a:r>
          </a:p>
          <a:p>
            <a:pPr>
              <a:buFont typeface="Wingdings" pitchFamily="2" charset="2"/>
              <a:buChar char="v"/>
            </a:pPr>
            <a:r>
              <a:rPr lang="hi-IN" dirty="0" smtClean="0"/>
              <a:t>रोग निवारक, रोग निरोधक गुणों के अतिरिक्त यज्ञ वायु में स्वास्थय संवर्धन के भी गुण है. जो पौष्टिक पदार्थ एवं औषधि तत्व शरीर में प्रवेश करके रक्त में मिलते हैं, वे जीवनी शक्ति बढाने में मदद करते हैं.</a:t>
            </a:r>
          </a:p>
          <a:p>
            <a:endParaRPr lang="hi-IN"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10</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a:t>
            </a:r>
            <a:endParaRPr lang="en-US" dirty="0"/>
          </a:p>
        </p:txBody>
      </p:sp>
      <p:sp>
        <p:nvSpPr>
          <p:cNvPr id="3" name="Content Placeholder 2"/>
          <p:cNvSpPr>
            <a:spLocks noGrp="1"/>
          </p:cNvSpPr>
          <p:nvPr>
            <p:ph sz="quarter" idx="1"/>
          </p:nvPr>
        </p:nvSpPr>
        <p:spPr>
          <a:xfrm>
            <a:off x="457200" y="1857364"/>
            <a:ext cx="8229600" cy="4268799"/>
          </a:xfrm>
        </p:spPr>
        <p:txBody>
          <a:bodyPr/>
          <a:lstStyle/>
          <a:p>
            <a:pPr>
              <a:buFont typeface="Wingdings" pitchFamily="2" charset="2"/>
              <a:buChar char="v"/>
            </a:pPr>
            <a:r>
              <a:rPr lang="hi-IN" dirty="0" smtClean="0"/>
              <a:t>नपुंसकता, मधुमेह, रक्तचाप, अनिद्रा, नादीसंस्थान की दुर्बलता  आदि रोगों में यज्ञ की निकटता से आश्चर्यजनक लाभ होता है.</a:t>
            </a:r>
          </a:p>
          <a:p>
            <a:pPr>
              <a:buFont typeface="Wingdings" pitchFamily="2" charset="2"/>
              <a:buChar char="v"/>
            </a:pPr>
            <a:r>
              <a:rPr lang="hi-IN" dirty="0" smtClean="0"/>
              <a:t>बन्ध्यत्व दूर होकर संतान उत्पन्न करने की क्षमता बढ़ती है.</a:t>
            </a:r>
          </a:p>
          <a:p>
            <a:pPr>
              <a:buFont typeface="Wingdings" pitchFamily="2" charset="2"/>
              <a:buChar char="v"/>
            </a:pPr>
            <a:r>
              <a:rPr lang="hi-IN" dirty="0" smtClean="0"/>
              <a:t>होमी गयी जड़ी-बूटियों का साथ साथ सेवन करने से तीव्रता से लाभ होता है.</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11</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3074" name="Picture 2" descr="C:\Users\uswe\Desktop\fever-655x353.jpg"/>
          <p:cNvPicPr>
            <a:picLocks noChangeAspect="1" noChangeArrowheads="1"/>
          </p:cNvPicPr>
          <p:nvPr/>
        </p:nvPicPr>
        <p:blipFill>
          <a:blip r:embed="rId3"/>
          <a:srcRect/>
          <a:stretch>
            <a:fillRect/>
          </a:stretch>
        </p:blipFill>
        <p:spPr bwMode="auto">
          <a:xfrm>
            <a:off x="4786314" y="214290"/>
            <a:ext cx="2897995" cy="1571636"/>
          </a:xfrm>
          <a:prstGeom prst="rect">
            <a:avLst/>
          </a:prstGeom>
          <a:noFill/>
        </p:spPr>
      </p:pic>
      <p:pic>
        <p:nvPicPr>
          <p:cNvPr id="3075" name="Picture 3" descr="C:\Users\uswe\Desktop\images (2).jfif"/>
          <p:cNvPicPr>
            <a:picLocks noChangeAspect="1" noChangeArrowheads="1"/>
          </p:cNvPicPr>
          <p:nvPr/>
        </p:nvPicPr>
        <p:blipFill>
          <a:blip r:embed="rId4"/>
          <a:srcRect/>
          <a:stretch>
            <a:fillRect/>
          </a:stretch>
        </p:blipFill>
        <p:spPr bwMode="auto">
          <a:xfrm>
            <a:off x="1857356" y="214290"/>
            <a:ext cx="2847975" cy="1600200"/>
          </a:xfrm>
          <a:prstGeom prst="rect">
            <a:avLst/>
          </a:prstGeom>
          <a:noFill/>
        </p:spPr>
      </p:pic>
      <p:pic>
        <p:nvPicPr>
          <p:cNvPr id="3076" name="Picture 4" descr="C:\Users\uswe\Desktop\images (1).jfif"/>
          <p:cNvPicPr>
            <a:picLocks noChangeAspect="1" noChangeArrowheads="1"/>
          </p:cNvPicPr>
          <p:nvPr/>
        </p:nvPicPr>
        <p:blipFill>
          <a:blip r:embed="rId5"/>
          <a:srcRect/>
          <a:stretch>
            <a:fillRect/>
          </a:stretch>
        </p:blipFill>
        <p:spPr bwMode="auto">
          <a:xfrm>
            <a:off x="5715008" y="4786322"/>
            <a:ext cx="3028950" cy="15144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सूक्ष्मीकृत औषधि का विज्ञान</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स्थूल की तुलना में सूक्ष्म की सामर्थ्य अधिक है.</a:t>
            </a:r>
          </a:p>
          <a:p>
            <a:pPr>
              <a:buFont typeface="Wingdings" pitchFamily="2" charset="2"/>
              <a:buChar char="v"/>
            </a:pPr>
            <a:r>
              <a:rPr lang="hi-IN" dirty="0" smtClean="0"/>
              <a:t>रेडियोधर्मी पदार्थ का एक परमाणु अपनी सूक्ष्म शक्ति का परिचय देता है, तो आश्चर्यचकित रह जाना पड़ता है. </a:t>
            </a:r>
          </a:p>
          <a:p>
            <a:pPr>
              <a:buFont typeface="Wingdings" pitchFamily="2" charset="2"/>
              <a:buChar char="v"/>
            </a:pPr>
            <a:r>
              <a:rPr lang="hi-IN" dirty="0" smtClean="0"/>
              <a:t>१ ग्राम युरेनियम की आणविक   शक्ति २० लाख ग्राम तेल अथवा  ३० लाख ग्राम कोयले की शक्ति के बराबर होती है.</a:t>
            </a:r>
          </a:p>
          <a:p>
            <a:pPr>
              <a:buFont typeface="Wingdings" pitchFamily="2" charset="2"/>
              <a:buChar char="v"/>
            </a:pPr>
            <a:r>
              <a:rPr lang="hi-IN" dirty="0" smtClean="0"/>
              <a:t>जल की अपेक्षा वाष्प अधिक सामर्थ्यवान एवं व्यापक होता है.</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12</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सूक्ष्मीकृत औषधि का विज्ञान</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आप्त मान्यता है की प्रत्येक पदार्थ अपने भौतिक एवं रासायनिक गुणों के अतिरिक्त भी कुछ विशेषताएं रखता है, जो उसके दृश्यमान गुणों से कहीं अधिक समर्थ , सशक्त एवं सामर्थ्यवान है. </a:t>
            </a:r>
          </a:p>
          <a:p>
            <a:pPr>
              <a:buFont typeface="Wingdings" pitchFamily="2" charset="2"/>
              <a:buChar char="v"/>
            </a:pPr>
            <a:r>
              <a:rPr lang="hi-IN" dirty="0" smtClean="0"/>
              <a:t>उन्हें पदार्थ का सूक्ष्म शरीर कहा गया है व इनके निखारने की प्रक्रिया को सूक्ष्मीकरण.</a:t>
            </a:r>
          </a:p>
          <a:p>
            <a:pPr>
              <a:buFont typeface="Wingdings" pitchFamily="2" charset="2"/>
              <a:buChar char="v"/>
            </a:pPr>
            <a:r>
              <a:rPr lang="hi-IN" dirty="0" smtClean="0"/>
              <a:t>होम्योपैथी ने प्रकारांतर से इसी तथ्य को महत्व दिया है की पदार्थ की सूक्ष्म शक्ति उसके रासायनिक गुणों से भिन्न व स्वतंत्र है.</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13</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यज्ञोपचार से मनोरोगों का उपचार</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v"/>
            </a:pPr>
            <a:r>
              <a:rPr lang="hi-IN" dirty="0" smtClean="0"/>
              <a:t>मानसिक रोगोपचार में जो कार्य यज्ञोपैथी कर सकती है वह अन्य किसी पद्धति से संभव नहीं है.</a:t>
            </a:r>
          </a:p>
          <a:p>
            <a:pPr>
              <a:buFont typeface="Wingdings" pitchFamily="2" charset="2"/>
              <a:buChar char="v"/>
            </a:pPr>
            <a:r>
              <a:rPr lang="hi-IN" dirty="0" smtClean="0"/>
              <a:t>बाहर वालों को न दिखने वाले किन्तु आक्रांत  को  निरंतर उद्विग्न रखाने वाले मानसिक रोगों  की संख्या शारीरिक रोगों की तुलना में कहीं अधिक है.   </a:t>
            </a:r>
          </a:p>
          <a:p>
            <a:pPr>
              <a:buFont typeface="Wingdings" pitchFamily="2" charset="2"/>
              <a:buChar char="v"/>
            </a:pPr>
            <a:r>
              <a:rPr lang="hi-IN" dirty="0" smtClean="0"/>
              <a:t>सनकी, शंकालु, भयभीत, उत्तेजित, अधीर, दुराग्रही, क्रोधी, दिग्भ्रांत, चिंतित, लोभी, अहंकारी, उद्धत स्तर के लोग शारीरिक रोगियों से भी अधिक कष्ट सहते है और देते हैं.  </a:t>
            </a:r>
          </a:p>
          <a:p>
            <a:pPr>
              <a:buFont typeface="Wingdings" pitchFamily="2" charset="2"/>
              <a:buChar char="v"/>
            </a:pPr>
            <a:r>
              <a:rPr lang="hi-IN" dirty="0" smtClean="0"/>
              <a:t>इन रोगियों का सम्पूर्ण उपचार यज्ञोपैथी से संभव है.</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14</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428604"/>
            <a:ext cx="8229600" cy="1143000"/>
          </a:xfrm>
        </p:spPr>
        <p:txBody>
          <a:bodyPr>
            <a:normAutofit fontScale="90000"/>
          </a:bodyPr>
          <a:lstStyle/>
          <a:p>
            <a:r>
              <a:rPr lang="hi-IN" sz="4000" dirty="0" smtClean="0"/>
              <a:t>आधुनिक औषधीय विज्ञान</a:t>
            </a:r>
            <a:r>
              <a:rPr lang="en-US" sz="4000" dirty="0" smtClean="0"/>
              <a:t/>
            </a:r>
            <a:br>
              <a:rPr lang="en-US" sz="4000" dirty="0" smtClean="0"/>
            </a:br>
            <a:r>
              <a:rPr lang="hi-IN" sz="4000" dirty="0" smtClean="0"/>
              <a:t>बनाम यज्ञोपैथी विज्ञान</a:t>
            </a:r>
            <a:r>
              <a:rPr lang="en-US" dirty="0" smtClean="0"/>
              <a:t/>
            </a:r>
            <a:br>
              <a:rPr lang="en-US" dirty="0" smtClean="0"/>
            </a:br>
            <a:endParaRPr lang="en-US" dirty="0"/>
          </a:p>
        </p:txBody>
      </p:sp>
      <p:sp>
        <p:nvSpPr>
          <p:cNvPr id="6" name="Content Placeholder 5"/>
          <p:cNvSpPr>
            <a:spLocks noGrp="1"/>
          </p:cNvSpPr>
          <p:nvPr>
            <p:ph sz="quarter" idx="2"/>
          </p:nvPr>
        </p:nvSpPr>
        <p:spPr>
          <a:xfrm>
            <a:off x="428596" y="2438400"/>
            <a:ext cx="4067204" cy="4062434"/>
          </a:xfrm>
        </p:spPr>
        <p:txBody>
          <a:bodyPr>
            <a:noAutofit/>
          </a:bodyPr>
          <a:lstStyle/>
          <a:p>
            <a:r>
              <a:rPr lang="hi-IN" sz="2000" dirty="0" smtClean="0"/>
              <a:t>औषधि विज्ञान की मान्यता है की रोग विषाणुओं से उत्पन्न होते हैं इसलिए उन्हें मारने की प्रक्रिया अपनानी चाहिए.</a:t>
            </a:r>
          </a:p>
          <a:p>
            <a:r>
              <a:rPr lang="hi-IN" sz="2000" dirty="0" smtClean="0"/>
              <a:t>दवाओं (एंटीबायोटिक) के प्रयोग से जितने विषाणु मरते हैं उससे ज्यादा रक्षक स्वस्थ कीटाणुओं का सफाया होता है. </a:t>
            </a:r>
          </a:p>
          <a:p>
            <a:r>
              <a:rPr lang="hi-IN" sz="2000" dirty="0" smtClean="0"/>
              <a:t>रोगमुक्त होने के उपरांत रोगी अत्यधिक कमजोर हो जाता है.</a:t>
            </a:r>
            <a:endParaRPr lang="en-US" sz="2000" dirty="0"/>
          </a:p>
        </p:txBody>
      </p:sp>
      <p:sp>
        <p:nvSpPr>
          <p:cNvPr id="8" name="Content Placeholder 7"/>
          <p:cNvSpPr>
            <a:spLocks noGrp="1"/>
          </p:cNvSpPr>
          <p:nvPr>
            <p:ph sz="quarter" idx="4"/>
          </p:nvPr>
        </p:nvSpPr>
        <p:spPr>
          <a:xfrm>
            <a:off x="4714876" y="2438400"/>
            <a:ext cx="3986242" cy="3776682"/>
          </a:xfrm>
        </p:spPr>
        <p:txBody>
          <a:bodyPr>
            <a:normAutofit fontScale="70000" lnSpcReduction="20000"/>
          </a:bodyPr>
          <a:lstStyle/>
          <a:p>
            <a:r>
              <a:rPr lang="hi-IN" dirty="0" smtClean="0"/>
              <a:t>यज्ञ में जो भी हविष्य होम जाते है उनमे एक भी मारक गुण वाला नहीं होता है.</a:t>
            </a:r>
          </a:p>
          <a:p>
            <a:r>
              <a:rPr lang="hi-IN" dirty="0" smtClean="0"/>
              <a:t>सभी परिशोधन एवं परिपोषण प्रकृति के होते हैं.</a:t>
            </a:r>
          </a:p>
          <a:p>
            <a:r>
              <a:rPr lang="hi-IN" dirty="0" smtClean="0"/>
              <a:t>यज्ञ चिकित्सा का आधार है कि पौष्टिक जड़ी-बूटियों द्वारा हर स्तर की दुर्बलता घटती जाये और समर्थता बढती जाये.</a:t>
            </a:r>
          </a:p>
          <a:p>
            <a:r>
              <a:rPr lang="hi-IN" dirty="0" smtClean="0"/>
              <a:t>इस प्रकार यज्ञ चिकित्सा को सर्वथा निर्दोष और रोग मुक्ति के साथ दुर्बलता निवारण का दोहरा प्रयोजन पूरा करने की प्रक्रिया कह सकते हैं.</a:t>
            </a:r>
            <a:endParaRPr lang="en-US" dirty="0"/>
          </a:p>
        </p:txBody>
      </p:sp>
      <p:sp>
        <p:nvSpPr>
          <p:cNvPr id="5" name="Text Placeholder 4"/>
          <p:cNvSpPr>
            <a:spLocks noGrp="1"/>
          </p:cNvSpPr>
          <p:nvPr>
            <p:ph type="body" sz="quarter" idx="1"/>
          </p:nvPr>
        </p:nvSpPr>
        <p:spPr/>
        <p:txBody>
          <a:bodyPr/>
          <a:lstStyle/>
          <a:p>
            <a:r>
              <a:rPr lang="hi-IN" dirty="0" smtClean="0"/>
              <a:t>आधुनिक औषधीय विज्ञान</a:t>
            </a:r>
            <a:endParaRPr lang="en-US" dirty="0"/>
          </a:p>
        </p:txBody>
      </p:sp>
      <p:sp>
        <p:nvSpPr>
          <p:cNvPr id="7" name="Text Placeholder 6"/>
          <p:cNvSpPr>
            <a:spLocks noGrp="1"/>
          </p:cNvSpPr>
          <p:nvPr>
            <p:ph type="body" sz="quarter" idx="3"/>
          </p:nvPr>
        </p:nvSpPr>
        <p:spPr/>
        <p:txBody>
          <a:bodyPr/>
          <a:lstStyle/>
          <a:p>
            <a:r>
              <a:rPr lang="hi-IN" dirty="0" smtClean="0"/>
              <a:t>यज्ञोपैथी विज्ञान</a:t>
            </a:r>
            <a:endParaRPr lang="en-US" dirty="0"/>
          </a:p>
        </p:txBody>
      </p:sp>
      <p:sp>
        <p:nvSpPr>
          <p:cNvPr id="9" name="Slide Number Placeholder 8"/>
          <p:cNvSpPr>
            <a:spLocks noGrp="1"/>
          </p:cNvSpPr>
          <p:nvPr>
            <p:ph type="sldNum" sz="quarter" idx="16"/>
          </p:nvPr>
        </p:nvSpPr>
        <p:spPr/>
        <p:txBody>
          <a:bodyPr>
            <a:normAutofit fontScale="85000" lnSpcReduction="20000"/>
          </a:bodyPr>
          <a:lstStyle/>
          <a:p>
            <a:fld id="{3FC4B1D0-A822-42CE-82CC-C4664A0ACEF8}" type="slidenum">
              <a:rPr lang="en-US" smtClean="0"/>
              <a:pPr/>
              <a:t>15</a:t>
            </a:fld>
            <a:endParaRPr lang="en-US"/>
          </a:p>
        </p:txBody>
      </p:sp>
      <p:grpSp>
        <p:nvGrpSpPr>
          <p:cNvPr id="11" name="Group 10"/>
          <p:cNvGrpSpPr/>
          <p:nvPr/>
        </p:nvGrpSpPr>
        <p:grpSpPr>
          <a:xfrm>
            <a:off x="71406" y="6417254"/>
            <a:ext cx="8858312" cy="369332"/>
            <a:chOff x="71406" y="6417254"/>
            <a:chExt cx="8858312" cy="369332"/>
          </a:xfrm>
        </p:grpSpPr>
        <p:sp>
          <p:nvSpPr>
            <p:cNvPr id="12" name="Rectangle 11"/>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4098" name="Picture 2" descr="C:\Users\uswe\Desktop\Hawan-samgri.jpg"/>
          <p:cNvPicPr>
            <a:picLocks noChangeAspect="1" noChangeArrowheads="1"/>
          </p:cNvPicPr>
          <p:nvPr/>
        </p:nvPicPr>
        <p:blipFill>
          <a:blip r:embed="rId3"/>
          <a:srcRect/>
          <a:stretch>
            <a:fillRect/>
          </a:stretch>
        </p:blipFill>
        <p:spPr bwMode="auto">
          <a:xfrm>
            <a:off x="6143636" y="0"/>
            <a:ext cx="2071702" cy="17145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i-IN" dirty="0" smtClean="0"/>
              <a:t>यज्ञोपैथी</a:t>
            </a:r>
            <a:endParaRPr lang="en-US" dirty="0"/>
          </a:p>
        </p:txBody>
      </p:sp>
      <p:sp>
        <p:nvSpPr>
          <p:cNvPr id="8" name="Content Placeholder 7"/>
          <p:cNvSpPr>
            <a:spLocks noGrp="1"/>
          </p:cNvSpPr>
          <p:nvPr>
            <p:ph sz="quarter" idx="1"/>
          </p:nvPr>
        </p:nvSpPr>
        <p:spPr/>
        <p:txBody>
          <a:bodyPr/>
          <a:lstStyle/>
          <a:p>
            <a:pPr>
              <a:buFont typeface="Wingdings" pitchFamily="2" charset="2"/>
              <a:buChar char="v"/>
            </a:pPr>
            <a:r>
              <a:rPr lang="hi-IN" dirty="0" smtClean="0"/>
              <a:t>मानसिक रोगों में यज्ञीय ऊर्जा के साथ साथ मन्त्र का प्रभाव अभीष्ट उपचार की पूर्ती करता है. </a:t>
            </a:r>
          </a:p>
          <a:p>
            <a:pPr>
              <a:buFont typeface="Wingdings" pitchFamily="2" charset="2"/>
              <a:buChar char="v"/>
            </a:pPr>
            <a:r>
              <a:rPr lang="hi-IN" dirty="0" smtClean="0"/>
              <a:t>रोगी को देव सान्निध्य की, पाप-प्रायश्चित की श्रद्धा अपनाने के लिए मनोविज्ञानसम्मत प्रक्रिया से लाभान्वित किया जाता है. </a:t>
            </a:r>
          </a:p>
          <a:p>
            <a:pPr>
              <a:buFont typeface="Wingdings" pitchFamily="2" charset="2"/>
              <a:buChar char="v"/>
            </a:pPr>
            <a:r>
              <a:rPr lang="hi-IN" dirty="0" smtClean="0"/>
              <a:t>इससे रोगियों का आत्मविश्वास बढ़ता है व मनोबल में असाधारण अभिवृद्धि होती है.</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16</a:t>
            </a:fld>
            <a:endParaRPr lang="en-US"/>
          </a:p>
        </p:txBody>
      </p:sp>
      <p:grpSp>
        <p:nvGrpSpPr>
          <p:cNvPr id="6" name="Group 5"/>
          <p:cNvGrpSpPr/>
          <p:nvPr/>
        </p:nvGrpSpPr>
        <p:grpSpPr>
          <a:xfrm>
            <a:off x="71406" y="6417254"/>
            <a:ext cx="8858312" cy="369332"/>
            <a:chOff x="71406" y="6417254"/>
            <a:chExt cx="8858312" cy="369332"/>
          </a:xfrm>
        </p:grpSpPr>
        <p:sp>
          <p:nvSpPr>
            <p:cNvPr id="9" name="Rectangle 8"/>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i-IN" dirty="0" smtClean="0"/>
              <a:t>यज्ञोपैथी- विशेषतायें</a:t>
            </a:r>
            <a:endParaRPr lang="en-US" dirty="0"/>
          </a:p>
        </p:txBody>
      </p:sp>
      <p:sp>
        <p:nvSpPr>
          <p:cNvPr id="8" name="Content Placeholder 7"/>
          <p:cNvSpPr>
            <a:spLocks noGrp="1"/>
          </p:cNvSpPr>
          <p:nvPr>
            <p:ph sz="quarter" idx="1"/>
          </p:nvPr>
        </p:nvSpPr>
        <p:spPr/>
        <p:txBody>
          <a:bodyPr>
            <a:normAutofit fontScale="92500" lnSpcReduction="10000"/>
          </a:bodyPr>
          <a:lstStyle/>
          <a:p>
            <a:pPr>
              <a:buFont typeface="Wingdings" pitchFamily="2" charset="2"/>
              <a:buChar char="v"/>
            </a:pPr>
            <a:r>
              <a:rPr lang="hi-IN" dirty="0" smtClean="0"/>
              <a:t>यज्ञ द्वारा सूक्ष्मीकृत किये हुए पदार्थ के कण शरीर के अन्दर सुगमता से प्रवेश कर पाते है और रोगाणुओं का सफाया कर देते हैं.</a:t>
            </a:r>
          </a:p>
          <a:p>
            <a:pPr>
              <a:buFont typeface="Wingdings" pitchFamily="2" charset="2"/>
              <a:buChar char="v"/>
            </a:pPr>
            <a:r>
              <a:rPr lang="hi-IN" dirty="0" smtClean="0"/>
              <a:t>यज्ञ में प्रयुक्त गूगल, घी, कपूर इत्यादि क्षत भरने वाले हैं.अग्नि में जला कर उनके सूक्ष्म परमाणु सुगमता और सरलता से  फेफड़ों में पंहुचा सकते है और क्षत भरने का कार्य संपन्न हो सकता है.</a:t>
            </a:r>
          </a:p>
          <a:p>
            <a:pPr>
              <a:buFont typeface="Wingdings" pitchFamily="2" charset="2"/>
              <a:buChar char="v"/>
            </a:pPr>
            <a:r>
              <a:rPr lang="hi-IN" dirty="0" smtClean="0"/>
              <a:t>क्षय रोगी को पौष्टिक पदार्थ हवन में जला कर उनके सूक्ष्म परमाणु रोगी के रक्त में  पंहुचा सकते हैं जो उसकी प्राणशक्ति को बढ़ाएंगे और अग्नि को मंद करने के स्थान पर अपने औषजन के गुण से और तीव्र करेंगे.</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17</a:t>
            </a:fld>
            <a:endParaRPr lang="en-US"/>
          </a:p>
        </p:txBody>
      </p:sp>
      <p:grpSp>
        <p:nvGrpSpPr>
          <p:cNvPr id="6" name="Group 5"/>
          <p:cNvGrpSpPr/>
          <p:nvPr/>
        </p:nvGrpSpPr>
        <p:grpSpPr>
          <a:xfrm>
            <a:off x="71406" y="6417254"/>
            <a:ext cx="8858312" cy="369332"/>
            <a:chOff x="71406" y="6417254"/>
            <a:chExt cx="8858312" cy="369332"/>
          </a:xfrm>
        </p:grpSpPr>
        <p:sp>
          <p:nvSpPr>
            <p:cNvPr id="9" name="Rectangle 8"/>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यज्ञोपैथी- विशेषतायें</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अमरीका के रेंडल टाऊन मेरीलैंड स्थित ‘अग्निहोत्र-संसथान’ के अनुसार  यज्ञीय धूम्र – ऊर्जा का लाभदायक परिणाम के साथ साथ यज्ञ भस्म भी चमत्कारिक लाभ उत्पन्न करती है.</a:t>
            </a:r>
          </a:p>
          <a:p>
            <a:pPr>
              <a:buFont typeface="Wingdings" pitchFamily="2" charset="2"/>
              <a:buChar char="v"/>
            </a:pPr>
            <a:r>
              <a:rPr lang="hi-IN" dirty="0" smtClean="0"/>
              <a:t>इसे पौष्टिक खाद्य पदार्थ के रूप में स्वास्थय संवर्धन के लिए भी प्रयुक्त किया जा सकता है.</a:t>
            </a:r>
          </a:p>
          <a:p>
            <a:pPr>
              <a:buFont typeface="Wingdings" pitchFamily="2" charset="2"/>
              <a:buChar char="v"/>
            </a:pPr>
            <a:r>
              <a:rPr lang="hi-IN" dirty="0" smtClean="0"/>
              <a:t>सूक्ष्म सामर्थ्य से युक्त यज्ञ-भस्म , चरु अत्यधिक बलवर्धक एवं स्वास्थ्यवर्धक हो सकती हैं.</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18</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वातावरण परिशोधन </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latin typeface="Kokila" pitchFamily="34" charset="0"/>
              </a:rPr>
              <a:t>यज्ञ द्वारा न केवल मनुष्य लाभान्वित होता है वरन अन्यान्य प्राणियों के स्वास्य-संरक्षण  एवं संवर्धन प्रक्रिया के अतिरिक्त भी इसके अनेकानेक लाभ हैं.</a:t>
            </a:r>
          </a:p>
          <a:p>
            <a:pPr>
              <a:buFont typeface="Wingdings" pitchFamily="2" charset="2"/>
              <a:buChar char="v"/>
            </a:pPr>
            <a:r>
              <a:rPr lang="hi-IN" dirty="0" smtClean="0">
                <a:latin typeface="Kokila" pitchFamily="34" charset="0"/>
              </a:rPr>
              <a:t>वायुमंडल में व्याप्त विषाक्तता का अनुपात कम करने, उसे निरस्त करने की उसमे अपूर्व क्षमता है.</a:t>
            </a:r>
          </a:p>
          <a:p>
            <a:pPr>
              <a:buFont typeface="Wingdings" pitchFamily="2" charset="2"/>
              <a:buChar char="v"/>
            </a:pPr>
            <a:r>
              <a:rPr lang="hi-IN" dirty="0" smtClean="0">
                <a:latin typeface="Kokila" pitchFamily="34" charset="0"/>
              </a:rPr>
              <a:t>हवन के प्रभाव से वातावरण में भीनी भीनी सुगंध व्याप्त हो जाती है जो मन को शांत और चित्त को प्रफुल्लित करती है.</a:t>
            </a:r>
            <a:endParaRPr lang="en-US" dirty="0">
              <a:latin typeface="Kokila"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19</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t>यज्ञोपैथी – एक समग्र उपचार प्रक्रिया</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यज्ञ चिकित्सा सर्वांगपूर्ण जीवनपद्धती से जन्मी एक उपचार प्रक्रिया है जिसे जीवन का अंग बना लेने पर अभूतपूर्व भौतिक एवं आध्यात्मिक लाभ मिलते देखे जाते है.</a:t>
            </a:r>
          </a:p>
          <a:p>
            <a:pPr>
              <a:buFont typeface="Wingdings" pitchFamily="2" charset="2"/>
              <a:buChar char="v"/>
            </a:pPr>
            <a:r>
              <a:rPr lang="hi-IN" dirty="0" smtClean="0"/>
              <a:t>यज्ञ विज्ञान : आहार संयम से लेकर तप-तितिक्षाएं, ध्यान यज्ञ से लेकर मंत्रोच्चार की विधि व्यवस्थाएं, वनौषधि-यजन की विशिष्टता  से लेकर यज्ञ करने – करने वाले का व्यक्तित्व, सभी इसमें महत्वपूर्ण भूमिका निभाते है.</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2</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वातावरण परिशोधन </a:t>
            </a:r>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v"/>
            </a:pPr>
            <a:r>
              <a:rPr lang="hi-IN" dirty="0" smtClean="0"/>
              <a:t>औषधियों तथा घी के वाष्पीय प्रभाव से सीओ जैसी हानिकारक गैसों का दुष्प्रभाव नष्ट हो जाता है और वायुभूत तत्व लाभकारी हो जाते है.</a:t>
            </a:r>
          </a:p>
          <a:p>
            <a:pPr>
              <a:buFont typeface="Wingdings" pitchFamily="2" charset="2"/>
              <a:buChar char="v"/>
            </a:pPr>
            <a:r>
              <a:rPr lang="hi-IN" dirty="0" smtClean="0"/>
              <a:t>एनओ2  और एसओ2   जैसी हानिकारक गैसों पर भी यज्ञ का सकारात्मक प्रभाव पड़ता है और वो यज्ञोपरांत काफी कम हो जाती है.</a:t>
            </a:r>
          </a:p>
          <a:p>
            <a:pPr>
              <a:buFont typeface="Wingdings" pitchFamily="2" charset="2"/>
              <a:buChar char="v"/>
            </a:pPr>
            <a:r>
              <a:rPr lang="hi-IN" dirty="0" smtClean="0"/>
              <a:t>पार्टिकुलेट मैटर यज्ञ के दौरान बढ़ते हैं परन्तु   बाद कम हो जाते हैं.</a:t>
            </a:r>
          </a:p>
          <a:p>
            <a:pPr>
              <a:buFont typeface="Wingdings" pitchFamily="2" charset="2"/>
              <a:buChar char="v"/>
            </a:pPr>
            <a:r>
              <a:rPr lang="hi-IN" dirty="0" smtClean="0"/>
              <a:t> हानिकारक रोगाणु नष्ट होकर वायु को लाभकारी एवं स्वास्थ्यवर्धक बनाते हैं.</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20</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5721" y="388939"/>
            <a:ext cx="8858280" cy="647699"/>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2800" b="1" dirty="0">
                <a:latin typeface="Kokila" panose="020B0604020202020204" pitchFamily="34" charset="0"/>
                <a:cs typeface="Kokila" panose="020B0604020202020204" pitchFamily="34" charset="0"/>
              </a:rPr>
              <a:t>घर के </a:t>
            </a:r>
            <a:r>
              <a:rPr lang="hi-IN" sz="2800" b="1" dirty="0" smtClean="0">
                <a:latin typeface="Kokila" panose="020B0604020202020204" pitchFamily="34" charset="0"/>
                <a:cs typeface="Kokila" panose="020B0604020202020204" pitchFamily="34" charset="0"/>
              </a:rPr>
              <a:t>वातावरण </a:t>
            </a:r>
            <a:r>
              <a:rPr lang="hi-IN" sz="2800" b="1" dirty="0">
                <a:latin typeface="Kokila" panose="020B0604020202020204" pitchFamily="34" charset="0"/>
                <a:cs typeface="Kokila" panose="020B0604020202020204" pitchFamily="34" charset="0"/>
              </a:rPr>
              <a:t>में व्याप्त </a:t>
            </a:r>
            <a:r>
              <a:rPr lang="hi-IN" sz="2800" b="1" dirty="0" smtClean="0">
                <a:latin typeface="Kokila" panose="020B0604020202020204" pitchFamily="34" charset="0"/>
                <a:cs typeface="Kokila" panose="020B0604020202020204" pitchFamily="34" charset="0"/>
              </a:rPr>
              <a:t>कीटाणुओं </a:t>
            </a:r>
            <a:r>
              <a:rPr lang="hi-IN" sz="2800" b="1" dirty="0">
                <a:latin typeface="Kokila" panose="020B0604020202020204" pitchFamily="34" charset="0"/>
                <a:cs typeface="Kokila" panose="020B0604020202020204" pitchFamily="34" charset="0"/>
              </a:rPr>
              <a:t>पर यज्ञ का प्रभाव</a:t>
            </a:r>
            <a:r>
              <a:rPr lang="hi-IN" sz="2800" dirty="0" smtClean="0">
                <a:latin typeface="Kokila" panose="020B0604020202020204" pitchFamily="34" charset="0"/>
                <a:cs typeface="Kokila" panose="020B0604020202020204" pitchFamily="34" charset="0"/>
              </a:rPr>
              <a:t> </a:t>
            </a:r>
            <a:r>
              <a:rPr lang="en-US" sz="2800" dirty="0" smtClean="0">
                <a:latin typeface="Kokila" panose="020B0604020202020204" pitchFamily="34" charset="0"/>
                <a:cs typeface="Kokila" panose="020B0604020202020204" pitchFamily="34" charset="0"/>
              </a:rPr>
              <a:t> </a:t>
            </a:r>
            <a:endParaRPr lang="hi-IN" sz="2800" dirty="0">
              <a:latin typeface="Kokila" panose="020B0604020202020204" pitchFamily="34" charset="0"/>
              <a:cs typeface="Kokila" panose="020B0604020202020204" pitchFamily="34" charset="0"/>
            </a:endParaRPr>
          </a:p>
        </p:txBody>
      </p:sp>
      <p:sp>
        <p:nvSpPr>
          <p:cNvPr id="5" name="Rectangle 4"/>
          <p:cNvSpPr/>
          <p:nvPr/>
        </p:nvSpPr>
        <p:spPr>
          <a:xfrm>
            <a:off x="357158" y="1063852"/>
            <a:ext cx="8501121" cy="5016758"/>
          </a:xfrm>
          <a:prstGeom prst="rect">
            <a:avLst/>
          </a:prstGeom>
        </p:spPr>
        <p:txBody>
          <a:bodyPr wrap="square">
            <a:spAutoFit/>
          </a:bodyPr>
          <a:lstStyle/>
          <a:p>
            <a:pPr algn="just"/>
            <a:r>
              <a:rPr lang="hi-IN" sz="2000" dirty="0">
                <a:latin typeface="Kokila" panose="020B0604020202020204" pitchFamily="34" charset="0"/>
                <a:cs typeface="Kokila" panose="020B0604020202020204" pitchFamily="34" charset="0"/>
              </a:rPr>
              <a:t>घर के  वातावरण में व्याप्त सूक्ष्म कीटाणुओं पर यज्ञ का प्रभाव को जानने के लिए एक वर्ष में एक वर्ष में </a:t>
            </a:r>
            <a:r>
              <a:rPr lang="hi-IN" sz="2000" dirty="0" smtClean="0">
                <a:latin typeface="Kokila" panose="020B0604020202020204" pitchFamily="34" charset="0"/>
                <a:cs typeface="Kokila" panose="020B0604020202020204" pitchFamily="34" charset="0"/>
              </a:rPr>
              <a:t>सी.पी.की.बी के साथ मिल कर चार </a:t>
            </a:r>
            <a:r>
              <a:rPr lang="hi-IN" sz="2000" dirty="0">
                <a:latin typeface="Kokila" panose="020B0604020202020204" pitchFamily="34" charset="0"/>
                <a:cs typeface="Kokila" panose="020B0604020202020204" pitchFamily="34" charset="0"/>
              </a:rPr>
              <a:t>प्रयोग किये गये, 'ग्रेविटी सेटल मेथड' का प्रयोग करके वायु का नमूना लिया गया था| एक दिन में चार नमूनों को  लिया गया </a:t>
            </a:r>
            <a:r>
              <a:rPr lang="hi-IN" sz="2000" dirty="0" smtClean="0">
                <a:latin typeface="Kokila" panose="020B0604020202020204" pitchFamily="34" charset="0"/>
                <a:cs typeface="Kokila" panose="020B0604020202020204" pitchFamily="34" charset="0"/>
              </a:rPr>
              <a:t>था</a:t>
            </a:r>
            <a:r>
              <a:rPr lang="en-US" sz="2000" dirty="0" smtClean="0">
                <a:latin typeface="Kokila" panose="020B0604020202020204" pitchFamily="34" charset="0"/>
                <a:cs typeface="Kokila" panose="020B0604020202020204" pitchFamily="34" charset="0"/>
              </a:rPr>
              <a:t>:-</a:t>
            </a:r>
            <a:endParaRPr lang="en-US" sz="2000" dirty="0">
              <a:latin typeface="Kokila" panose="020B0604020202020204" pitchFamily="34" charset="0"/>
              <a:cs typeface="Kokila" panose="020B0604020202020204" pitchFamily="34" charset="0"/>
            </a:endParaRPr>
          </a:p>
          <a:p>
            <a:pPr marL="285750" indent="-285750" algn="just">
              <a:buFont typeface="Wingdings" panose="05000000000000000000" pitchFamily="2" charset="2"/>
              <a:buChar char="ü"/>
            </a:pPr>
            <a:r>
              <a:rPr lang="hi-IN" sz="2000" dirty="0">
                <a:latin typeface="Kokila" panose="020B0604020202020204" pitchFamily="34" charset="0"/>
                <a:cs typeface="Kokila" panose="020B0604020202020204" pitchFamily="34" charset="0"/>
              </a:rPr>
              <a:t>प्रत्येक प्रयोग में, प्रयोग के एक दिन पहले, पृष्ठभूमि का नमूना लिया गया था, प्रयोग के दिन नमूना लिया गया और यज्ञ के बाद प्रभाव देखने के लिए तीन दिन बाद तक नमूना लिया गया। </a:t>
            </a:r>
          </a:p>
          <a:p>
            <a:pPr marL="285750" indent="-285750" algn="just">
              <a:buFont typeface="Wingdings" panose="05000000000000000000" pitchFamily="2" charset="2"/>
              <a:buChar char="ü"/>
            </a:pPr>
            <a:endParaRPr lang="hi-IN" sz="2000" dirty="0">
              <a:latin typeface="Kokila" panose="020B0604020202020204" pitchFamily="34" charset="0"/>
              <a:cs typeface="Kokila" panose="020B0604020202020204" pitchFamily="34" charset="0"/>
            </a:endParaRPr>
          </a:p>
          <a:p>
            <a:pPr marL="285750" indent="-285750" algn="just">
              <a:buFont typeface="Wingdings" panose="05000000000000000000" pitchFamily="2" charset="2"/>
              <a:buChar char="ü"/>
            </a:pPr>
            <a:r>
              <a:rPr lang="hi-IN" sz="2000" dirty="0">
                <a:latin typeface="Kokila" panose="020B0604020202020204" pitchFamily="34" charset="0"/>
                <a:cs typeface="Kokila" panose="020B0604020202020204" pitchFamily="34" charset="0"/>
              </a:rPr>
              <a:t>यह देखा गया कि हवन वाले दिन  रोगाणुओं में लगभग 60-70% की कमी आई और चौथे दिन यह कमी बढ़ कर  80% -100%   हो गयी थी</a:t>
            </a:r>
            <a:r>
              <a:rPr lang="hi-IN" sz="2000" dirty="0" smtClean="0">
                <a:latin typeface="Kokila" panose="020B0604020202020204" pitchFamily="34" charset="0"/>
                <a:cs typeface="Kokila" panose="020B0604020202020204" pitchFamily="34" charset="0"/>
              </a:rPr>
              <a:t>।</a:t>
            </a:r>
            <a:endParaRPr lang="en-US" sz="2000" dirty="0" smtClean="0">
              <a:latin typeface="Kokila" panose="020B0604020202020204" pitchFamily="34" charset="0"/>
              <a:cs typeface="Kokila" panose="020B0604020202020204" pitchFamily="34" charset="0"/>
            </a:endParaRPr>
          </a:p>
          <a:p>
            <a:pPr marL="285750" indent="-285750" algn="just">
              <a:buFont typeface="Wingdings" panose="05000000000000000000" pitchFamily="2" charset="2"/>
              <a:buChar char="ü"/>
            </a:pPr>
            <a:endParaRPr lang="en-US" sz="2000" dirty="0" smtClean="0">
              <a:latin typeface="Kokila" panose="020B0604020202020204" pitchFamily="34" charset="0"/>
              <a:cs typeface="Kokila" panose="020B0604020202020204" pitchFamily="34" charset="0"/>
            </a:endParaRPr>
          </a:p>
          <a:p>
            <a:pPr marL="285750" indent="-285750" algn="just">
              <a:buFont typeface="Wingdings" panose="05000000000000000000" pitchFamily="2" charset="2"/>
              <a:buChar char="ü"/>
            </a:pPr>
            <a:r>
              <a:rPr lang="hi-IN" sz="2000" dirty="0">
                <a:latin typeface="Kokila" panose="020B0604020202020204" pitchFamily="34" charset="0"/>
                <a:cs typeface="Kokila" panose="020B0604020202020204" pitchFamily="34" charset="0"/>
              </a:rPr>
              <a:t>एक दूसरे प्रयोग मे सामयिक  प्रभावशीलता देखने के लिये  हवन के बाद सात दिन तक सैम्पलिंग करी  गयी, प्रयोग के 7 दिनों बाद पृष्ठभूमि  की तुलना में       बैक्टीरिया, फंगस  और पैथोजेन्स की संख्या में 92%, 88%, और 79% की कमी देखी गयी। इससे पता चलता है कि यज्ञ का प्रभाव 7 दिन बाद तक सिर्फ  बना ही नही रहता है वरन  अधिक प्रभावशाली हो जाता है ।</a:t>
            </a:r>
            <a:endParaRPr lang="en-US" sz="2000" dirty="0">
              <a:latin typeface="Kokila" panose="020B0604020202020204" pitchFamily="34" charset="0"/>
              <a:cs typeface="Kokila" panose="020B0604020202020204" pitchFamily="34" charset="0"/>
            </a:endParaRPr>
          </a:p>
        </p:txBody>
      </p:sp>
      <p:sp>
        <p:nvSpPr>
          <p:cNvPr id="7" name="Slide Number Placeholder 6"/>
          <p:cNvSpPr>
            <a:spLocks noGrp="1"/>
          </p:cNvSpPr>
          <p:nvPr>
            <p:ph type="sldNum" sz="quarter" idx="12"/>
          </p:nvPr>
        </p:nvSpPr>
        <p:spPr/>
        <p:txBody>
          <a:bodyPr/>
          <a:lstStyle/>
          <a:p>
            <a:fld id="{3FC4B1D0-A822-42CE-82CC-C4664A0ACEF8}" type="slidenum">
              <a:rPr lang="en-US" smtClean="0"/>
              <a:pPr/>
              <a:t>21</a:t>
            </a:fld>
            <a:endParaRPr lang="en-US"/>
          </a:p>
        </p:txBody>
      </p:sp>
      <p:grpSp>
        <p:nvGrpSpPr>
          <p:cNvPr id="8" name="Group 7"/>
          <p:cNvGrpSpPr/>
          <p:nvPr/>
        </p:nvGrpSpPr>
        <p:grpSpPr>
          <a:xfrm>
            <a:off x="71406" y="6417254"/>
            <a:ext cx="8858312" cy="369332"/>
            <a:chOff x="71406" y="6417254"/>
            <a:chExt cx="8858312" cy="369332"/>
          </a:xfrm>
        </p:grpSpPr>
        <p:sp>
          <p:nvSpPr>
            <p:cNvPr id="10" name="Rectangle 9"/>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71406" y="6444190"/>
              <a:ext cx="428628" cy="342395"/>
            </a:xfrm>
            <a:prstGeom prst="rect">
              <a:avLst/>
            </a:prstGeom>
            <a:noFill/>
            <a:ln w="9525">
              <a:noFill/>
              <a:miter lim="800000"/>
              <a:headEnd/>
              <a:tailEnd/>
            </a:ln>
            <a:effectLst/>
          </p:spPr>
        </p:pic>
      </p:grpSp>
    </p:spTree>
    <p:extLst>
      <p:ext uri="{BB962C8B-B14F-4D97-AF65-F5344CB8AC3E}">
        <p14:creationId xmlns:p14="http://schemas.microsoft.com/office/powerpoint/2010/main" xmlns="" val="2649704613"/>
      </p:ext>
    </p:extLst>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33442" y="2433662"/>
            <a:ext cx="8153400" cy="3924296"/>
          </a:xfrm>
        </p:spPr>
        <p:txBody>
          <a:bodyPr>
            <a:normAutofit/>
          </a:bodyPr>
          <a:lstStyle/>
          <a:p>
            <a:pPr>
              <a:buFont typeface="Wingdings" pitchFamily="2" charset="2"/>
              <a:buChar char="v"/>
            </a:pPr>
            <a:r>
              <a:rPr lang="hi-IN" dirty="0" smtClean="0"/>
              <a:t>हवन की गैस को प्रदूषित नाली के पानी में से बहा कर देखा गया तो पाया गया की ३० मिनट में ९०% जल शुद्ध हो गया था.</a:t>
            </a:r>
          </a:p>
          <a:p>
            <a:pPr>
              <a:buFont typeface="Wingdings" pitchFamily="2" charset="2"/>
              <a:buChar char="v"/>
            </a:pPr>
            <a:r>
              <a:rPr lang="hi-IN" dirty="0" smtClean="0"/>
              <a:t>यज्ञ की राख भी जल में से कई प्रदूषित तत्वों को साफ़ करती है व् उसका </a:t>
            </a:r>
            <a:r>
              <a:rPr lang="en-IN" dirty="0" smtClean="0"/>
              <a:t>PH </a:t>
            </a:r>
            <a:r>
              <a:rPr lang="hi-IN" dirty="0" smtClean="0"/>
              <a:t>बैलेंस बना कर रखती है.</a:t>
            </a:r>
          </a:p>
          <a:p>
            <a:pPr>
              <a:buFont typeface="Wingdings" pitchFamily="2" charset="2"/>
              <a:buChar char="v"/>
            </a:pPr>
            <a:r>
              <a:rPr lang="hi-IN" dirty="0" smtClean="0"/>
              <a:t>यज्ञ की राख को मिटटी में डालने से मिटटी की उर्वरा शक्ति बढ़ जाती है और पोषक अणुओं को बढाने वाले आवश्यक तत्व उसमे बढ़ जाते </a:t>
            </a:r>
            <a:r>
              <a:rPr lang="hi-IN" dirty="0" smtClean="0"/>
              <a:t>है</a:t>
            </a:r>
            <a:r>
              <a:rPr lang="en-US" dirty="0" smtClean="0"/>
              <a:t>.</a:t>
            </a:r>
            <a:endParaRPr lang="hi-IN" dirty="0" smtClean="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22</a:t>
            </a:fld>
            <a:endParaRPr lang="en-US"/>
          </a:p>
        </p:txBody>
      </p:sp>
      <p:grpSp>
        <p:nvGrpSpPr>
          <p:cNvPr id="10" name="Group 9"/>
          <p:cNvGrpSpPr/>
          <p:nvPr/>
        </p:nvGrpSpPr>
        <p:grpSpPr>
          <a:xfrm>
            <a:off x="71406" y="6417254"/>
            <a:ext cx="8858312" cy="369332"/>
            <a:chOff x="71406" y="6417254"/>
            <a:chExt cx="8858312" cy="369332"/>
          </a:xfrm>
        </p:grpSpPr>
        <p:sp>
          <p:nvSpPr>
            <p:cNvPr id="11" name="Rectangle 10"/>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5123" name="Picture 3" descr="C:\Users\uswe\Desktop\download.jfif"/>
          <p:cNvPicPr>
            <a:picLocks noChangeAspect="1" noChangeArrowheads="1"/>
          </p:cNvPicPr>
          <p:nvPr/>
        </p:nvPicPr>
        <p:blipFill>
          <a:blip r:embed="rId3"/>
          <a:srcRect/>
          <a:stretch>
            <a:fillRect/>
          </a:stretch>
        </p:blipFill>
        <p:spPr bwMode="auto">
          <a:xfrm>
            <a:off x="2285984" y="214290"/>
            <a:ext cx="2143125" cy="2133600"/>
          </a:xfrm>
          <a:prstGeom prst="rect">
            <a:avLst/>
          </a:prstGeom>
          <a:noFill/>
        </p:spPr>
      </p:pic>
      <p:pic>
        <p:nvPicPr>
          <p:cNvPr id="5124" name="Picture 4"/>
          <p:cNvPicPr>
            <a:picLocks noChangeAspect="1" noChangeArrowheads="1"/>
          </p:cNvPicPr>
          <p:nvPr/>
        </p:nvPicPr>
        <p:blipFill>
          <a:blip r:embed="rId4"/>
          <a:srcRect/>
          <a:stretch>
            <a:fillRect/>
          </a:stretch>
        </p:blipFill>
        <p:spPr bwMode="auto">
          <a:xfrm>
            <a:off x="4643438" y="214290"/>
            <a:ext cx="2211538"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C4205F80-4B82-4C51-951A-CACA05C42701}" type="slidenum">
              <a:rPr lang="en-US" smtClean="0"/>
              <a:pPr/>
              <a:t>23</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1205726448"/>
              </p:ext>
            </p:extLst>
          </p:nvPr>
        </p:nvGraphicFramePr>
        <p:xfrm>
          <a:off x="685800" y="1905000"/>
          <a:ext cx="7848600" cy="422116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500034" y="388939"/>
            <a:ext cx="8220075" cy="647699"/>
          </a:xfrm>
          <a:prstGeom prst="rect">
            <a:avLst/>
          </a:prstGeom>
          <a:solidFill>
            <a:schemeClr val="accent2"/>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2800" dirty="0">
                <a:solidFill>
                  <a:srgbClr val="FFFF00"/>
                </a:solidFill>
                <a:latin typeface="Kokila" panose="020B0604020202020204" pitchFamily="34" charset="0"/>
                <a:cs typeface="Kokila" panose="020B0604020202020204" pitchFamily="34" charset="0"/>
              </a:rPr>
              <a:t>हवन सामग्री के धुएं के प्रभाव परीक्षण </a:t>
            </a:r>
            <a:r>
              <a:rPr lang="en-US" sz="2800" dirty="0" smtClean="0">
                <a:solidFill>
                  <a:srgbClr val="FFFF00"/>
                </a:solidFill>
                <a:latin typeface="Kokila" panose="020B0604020202020204" pitchFamily="34" charset="0"/>
                <a:cs typeface="Kokila" panose="020B0604020202020204" pitchFamily="34" charset="0"/>
              </a:rPr>
              <a:t>-</a:t>
            </a:r>
            <a:r>
              <a:rPr lang="hi-IN" sz="2800" dirty="0" smtClean="0">
                <a:solidFill>
                  <a:srgbClr val="FFFF00"/>
                </a:solidFill>
                <a:latin typeface="Kokila" panose="020B0604020202020204" pitchFamily="34" charset="0"/>
                <a:cs typeface="Kokila" panose="020B0604020202020204" pitchFamily="34" charset="0"/>
              </a:rPr>
              <a:t> </a:t>
            </a:r>
            <a:r>
              <a:rPr lang="hi-IN" sz="2800" dirty="0">
                <a:solidFill>
                  <a:srgbClr val="FFFF00"/>
                </a:solidFill>
                <a:latin typeface="Kokila" panose="020B0604020202020204" pitchFamily="34" charset="0"/>
                <a:cs typeface="Kokila" panose="020B0604020202020204" pitchFamily="34" charset="0"/>
              </a:rPr>
              <a:t>सी. एस. </a:t>
            </a:r>
            <a:r>
              <a:rPr lang="hi-IN" sz="2800" dirty="0" smtClean="0">
                <a:solidFill>
                  <a:srgbClr val="FFFF00"/>
                </a:solidFill>
                <a:latin typeface="Kokila" panose="020B0604020202020204" pitchFamily="34" charset="0"/>
                <a:cs typeface="Kokila" panose="020B0604020202020204" pitchFamily="34" charset="0"/>
              </a:rPr>
              <a:t>नौटियाल</a:t>
            </a:r>
            <a:endParaRPr lang="hi-IN" sz="2800" dirty="0">
              <a:solidFill>
                <a:srgbClr val="FFFF00"/>
              </a:solidFill>
              <a:latin typeface="Kokila" panose="020B0604020202020204" pitchFamily="34" charset="0"/>
              <a:cs typeface="Kokila" panose="020B0604020202020204" pitchFamily="34" charset="0"/>
            </a:endParaRPr>
          </a:p>
        </p:txBody>
      </p:sp>
      <p:grpSp>
        <p:nvGrpSpPr>
          <p:cNvPr id="9" name="Group 8"/>
          <p:cNvGrpSpPr/>
          <p:nvPr/>
        </p:nvGrpSpPr>
        <p:grpSpPr>
          <a:xfrm>
            <a:off x="71406" y="6417254"/>
            <a:ext cx="8858312" cy="369332"/>
            <a:chOff x="71406" y="6417254"/>
            <a:chExt cx="8858312" cy="369332"/>
          </a:xfrm>
        </p:grpSpPr>
        <p:sp>
          <p:nvSpPr>
            <p:cNvPr id="10" name="Rectangle 9"/>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71406" y="6444190"/>
              <a:ext cx="428628" cy="342395"/>
            </a:xfrm>
            <a:prstGeom prst="rect">
              <a:avLst/>
            </a:prstGeom>
            <a:noFill/>
            <a:ln w="9525">
              <a:noFill/>
              <a:miter lim="800000"/>
              <a:headEnd/>
              <a:tailEnd/>
            </a:ln>
            <a:effectLst/>
          </p:spPr>
        </p:pic>
      </p:grpSp>
    </p:spTree>
    <p:extLst>
      <p:ext uri="{BB962C8B-B14F-4D97-AF65-F5344CB8AC3E}">
        <p14:creationId xmlns:p14="http://schemas.microsoft.com/office/powerpoint/2010/main" xmlns="" val="222725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23891" y="214290"/>
            <a:ext cx="8220075" cy="647699"/>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2800" b="1" dirty="0">
                <a:latin typeface="Kokila" panose="020B0604020202020204" pitchFamily="34" charset="0"/>
                <a:cs typeface="Kokila" panose="020B0604020202020204" pitchFamily="34" charset="0"/>
              </a:rPr>
              <a:t>यज्ञ के प्रभाव का वैज्ञानिक परीक्षण </a:t>
            </a:r>
            <a:r>
              <a:rPr lang="en-US" sz="2800" b="1" dirty="0" smtClean="0">
                <a:latin typeface="Kokila" panose="020B0604020202020204" pitchFamily="34" charset="0"/>
                <a:cs typeface="Kokila" panose="020B0604020202020204" pitchFamily="34" charset="0"/>
              </a:rPr>
              <a:t>- </a:t>
            </a:r>
            <a:r>
              <a:rPr lang="en-US" sz="2800" dirty="0">
                <a:latin typeface="Kokila" panose="020B0604020202020204" pitchFamily="34" charset="0"/>
                <a:cs typeface="Kokila" panose="020B0604020202020204" pitchFamily="34" charset="0"/>
              </a:rPr>
              <a:t>PM2.5 </a:t>
            </a:r>
            <a:r>
              <a:rPr lang="hi-IN" sz="2800" dirty="0">
                <a:latin typeface="Kokila" panose="020B0604020202020204" pitchFamily="34" charset="0"/>
                <a:cs typeface="Kokila" panose="020B0604020202020204" pitchFamily="34" charset="0"/>
              </a:rPr>
              <a:t>एवं</a:t>
            </a:r>
            <a:r>
              <a:rPr lang="en-US" sz="2800" dirty="0">
                <a:latin typeface="Kokila" panose="020B0604020202020204" pitchFamily="34" charset="0"/>
                <a:cs typeface="Kokila" panose="020B0604020202020204" pitchFamily="34" charset="0"/>
              </a:rPr>
              <a:t> PM10</a:t>
            </a:r>
            <a:r>
              <a:rPr lang="hi-IN" sz="2800" dirty="0">
                <a:latin typeface="Kokila" panose="020B0604020202020204" pitchFamily="34" charset="0"/>
                <a:cs typeface="Kokila" panose="020B0604020202020204" pitchFamily="34" charset="0"/>
              </a:rPr>
              <a:t> </a:t>
            </a:r>
            <a:r>
              <a:rPr lang="en-US" sz="2800" dirty="0">
                <a:latin typeface="Kokila" panose="020B0604020202020204" pitchFamily="34" charset="0"/>
                <a:cs typeface="Kokila" panose="020B0604020202020204" pitchFamily="34" charset="0"/>
              </a:rPr>
              <a:t> </a:t>
            </a:r>
            <a:endParaRPr lang="hi-IN" sz="2800" dirty="0">
              <a:latin typeface="Kokila" panose="020B0604020202020204" pitchFamily="34" charset="0"/>
              <a:cs typeface="Kokila" panose="020B0604020202020204" pitchFamily="34" charset="0"/>
            </a:endParaRPr>
          </a:p>
        </p:txBody>
      </p:sp>
      <p:sp>
        <p:nvSpPr>
          <p:cNvPr id="5" name="Rectangle 4"/>
          <p:cNvSpPr/>
          <p:nvPr/>
        </p:nvSpPr>
        <p:spPr>
          <a:xfrm>
            <a:off x="642911" y="928670"/>
            <a:ext cx="8120090" cy="1323439"/>
          </a:xfrm>
          <a:prstGeom prst="rect">
            <a:avLst/>
          </a:prstGeom>
        </p:spPr>
        <p:txBody>
          <a:bodyPr wrap="square">
            <a:spAutoFit/>
          </a:bodyPr>
          <a:lstStyle/>
          <a:p>
            <a:pPr algn="just"/>
            <a:r>
              <a:rPr lang="hi-IN" sz="2000" dirty="0">
                <a:latin typeface="Kokila" panose="020B0604020202020204" pitchFamily="34" charset="0"/>
                <a:cs typeface="Kokila" panose="020B0604020202020204" pitchFamily="34" charset="0"/>
              </a:rPr>
              <a:t>यज्ञ के प्रभाव का वैज्ञानिक परीक्षण दिल्ली एनसीआर </a:t>
            </a:r>
            <a:r>
              <a:rPr lang="hi-IN" sz="2000" dirty="0" smtClean="0">
                <a:latin typeface="Kokila" panose="020B0604020202020204" pitchFamily="34" charset="0"/>
                <a:cs typeface="Kokila" panose="020B0604020202020204" pitchFamily="34" charset="0"/>
              </a:rPr>
              <a:t>में घर </a:t>
            </a:r>
            <a:r>
              <a:rPr lang="hi-IN" sz="2000" dirty="0">
                <a:latin typeface="Kokila" panose="020B0604020202020204" pitchFamily="34" charset="0"/>
                <a:cs typeface="Kokila" panose="020B0604020202020204" pitchFamily="34" charset="0"/>
              </a:rPr>
              <a:t>के अंदर किया, यज्ञ से पूर्व </a:t>
            </a:r>
            <a:r>
              <a:rPr lang="hi-IN" sz="2000" dirty="0" smtClean="0">
                <a:latin typeface="Kokila" panose="020B0604020202020204" pitchFamily="34" charset="0"/>
                <a:cs typeface="Kokila" panose="020B0604020202020204" pitchFamily="34" charset="0"/>
              </a:rPr>
              <a:t>पी. एम्. मीटर </a:t>
            </a:r>
            <a:r>
              <a:rPr lang="hi-IN" sz="2000" dirty="0">
                <a:latin typeface="Kokila" panose="020B0604020202020204" pitchFamily="34" charset="0"/>
                <a:cs typeface="Kokila" panose="020B0604020202020204" pitchFamily="34" charset="0"/>
              </a:rPr>
              <a:t>से </a:t>
            </a:r>
            <a:r>
              <a:rPr lang="en-US" sz="2000" dirty="0" smtClean="0">
                <a:latin typeface="Kokila" panose="020B0604020202020204" pitchFamily="34" charset="0"/>
                <a:cs typeface="Kokila" panose="020B0604020202020204" pitchFamily="34" charset="0"/>
              </a:rPr>
              <a:t>PM2.5 </a:t>
            </a:r>
            <a:r>
              <a:rPr lang="hi-IN" sz="2000" dirty="0" smtClean="0">
                <a:latin typeface="Kokila" panose="020B0604020202020204" pitchFamily="34" charset="0"/>
                <a:cs typeface="Kokila" panose="020B0604020202020204" pitchFamily="34" charset="0"/>
              </a:rPr>
              <a:t>एवं</a:t>
            </a:r>
            <a:r>
              <a:rPr lang="en-US" sz="2000" dirty="0" smtClean="0">
                <a:latin typeface="Kokila" panose="020B0604020202020204" pitchFamily="34" charset="0"/>
                <a:cs typeface="Kokila" panose="020B0604020202020204" pitchFamily="34" charset="0"/>
              </a:rPr>
              <a:t> PM10 </a:t>
            </a:r>
            <a:r>
              <a:rPr lang="hi-IN" sz="2000" dirty="0" smtClean="0">
                <a:latin typeface="Kokila" panose="020B0604020202020204" pitchFamily="34" charset="0"/>
                <a:cs typeface="Kokila" panose="020B0604020202020204" pitchFamily="34" charset="0"/>
              </a:rPr>
              <a:t>नोट </a:t>
            </a:r>
            <a:r>
              <a:rPr lang="hi-IN" sz="2000" dirty="0">
                <a:latin typeface="Kokila" panose="020B0604020202020204" pitchFamily="34" charset="0"/>
                <a:cs typeface="Kokila" panose="020B0604020202020204" pitchFamily="34" charset="0"/>
              </a:rPr>
              <a:t>किया और यज्ञ के बाद </a:t>
            </a:r>
            <a:r>
              <a:rPr lang="hi-IN" sz="2000" dirty="0" smtClean="0">
                <a:latin typeface="Kokila" panose="020B0604020202020204" pitchFamily="34" charset="0"/>
                <a:cs typeface="Kokila" panose="020B0604020202020204" pitchFamily="34" charset="0"/>
              </a:rPr>
              <a:t>  उस दिन व दो दिन तक वायु </a:t>
            </a:r>
            <a:r>
              <a:rPr lang="hi-IN" sz="2000" dirty="0">
                <a:latin typeface="Kokila" panose="020B0604020202020204" pitchFamily="34" charset="0"/>
                <a:cs typeface="Kokila" panose="020B0604020202020204" pitchFamily="34" charset="0"/>
              </a:rPr>
              <a:t>में उपस्थित </a:t>
            </a:r>
            <a:r>
              <a:rPr lang="en-US" sz="2000" dirty="0">
                <a:latin typeface="Kokila" panose="020B0604020202020204" pitchFamily="34" charset="0"/>
                <a:cs typeface="Kokila" panose="020B0604020202020204" pitchFamily="34" charset="0"/>
              </a:rPr>
              <a:t>PM2.5 </a:t>
            </a:r>
            <a:r>
              <a:rPr lang="hi-IN" sz="2000" dirty="0">
                <a:latin typeface="Kokila" panose="020B0604020202020204" pitchFamily="34" charset="0"/>
                <a:cs typeface="Kokila" panose="020B0604020202020204" pitchFamily="34" charset="0"/>
              </a:rPr>
              <a:t>एवं</a:t>
            </a:r>
            <a:r>
              <a:rPr lang="en-US" sz="2000" dirty="0">
                <a:latin typeface="Kokila" panose="020B0604020202020204" pitchFamily="34" charset="0"/>
                <a:cs typeface="Kokila" panose="020B0604020202020204" pitchFamily="34" charset="0"/>
              </a:rPr>
              <a:t> PM10 </a:t>
            </a:r>
            <a:r>
              <a:rPr lang="hi-IN" sz="2000" dirty="0">
                <a:latin typeface="Kokila" panose="020B0604020202020204" pitchFamily="34" charset="0"/>
                <a:cs typeface="Kokila" panose="020B0604020202020204" pitchFamily="34" charset="0"/>
              </a:rPr>
              <a:t>की पुनः रीडिंग ली, परिणाम हमें सकारात्मक मिले जो इस प्रकार है :-</a:t>
            </a:r>
            <a:endParaRPr lang="en-US" sz="1600" dirty="0"/>
          </a:p>
        </p:txBody>
      </p:sp>
      <p:graphicFrame>
        <p:nvGraphicFramePr>
          <p:cNvPr id="13" name="Content Placeholder 5"/>
          <p:cNvGraphicFramePr>
            <a:graphicFrameLocks/>
          </p:cNvGraphicFramePr>
          <p:nvPr>
            <p:extLst>
              <p:ext uri="{D42A27DB-BD31-4B8C-83A1-F6EECF244321}">
                <p14:modId xmlns:p14="http://schemas.microsoft.com/office/powerpoint/2010/main" xmlns="" val="1345376604"/>
              </p:ext>
            </p:extLst>
          </p:nvPr>
        </p:nvGraphicFramePr>
        <p:xfrm>
          <a:off x="4805362" y="2182749"/>
          <a:ext cx="44958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5"/>
          <p:cNvGraphicFramePr>
            <a:graphicFrameLocks/>
          </p:cNvGraphicFramePr>
          <p:nvPr>
            <p:extLst>
              <p:ext uri="{D42A27DB-BD31-4B8C-83A1-F6EECF244321}">
                <p14:modId xmlns:p14="http://schemas.microsoft.com/office/powerpoint/2010/main" xmlns="" val="1069962633"/>
              </p:ext>
            </p:extLst>
          </p:nvPr>
        </p:nvGraphicFramePr>
        <p:xfrm>
          <a:off x="369433" y="1914223"/>
          <a:ext cx="4648200" cy="4831671"/>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fld id="{3FC4B1D0-A822-42CE-82CC-C4664A0ACEF8}" type="slidenum">
              <a:rPr lang="en-US" smtClean="0"/>
              <a:pPr/>
              <a:t>24</a:t>
            </a:fld>
            <a:endParaRPr lang="en-US"/>
          </a:p>
        </p:txBody>
      </p:sp>
      <p:grpSp>
        <p:nvGrpSpPr>
          <p:cNvPr id="10" name="Group 9"/>
          <p:cNvGrpSpPr/>
          <p:nvPr/>
        </p:nvGrpSpPr>
        <p:grpSpPr>
          <a:xfrm>
            <a:off x="71406" y="6417254"/>
            <a:ext cx="8858312" cy="369332"/>
            <a:chOff x="71406" y="6417254"/>
            <a:chExt cx="8858312" cy="369332"/>
          </a:xfrm>
        </p:grpSpPr>
        <p:sp>
          <p:nvSpPr>
            <p:cNvPr id="11" name="Rectangle 10"/>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5" cstate="print"/>
            <a:srcRect/>
            <a:stretch>
              <a:fillRect/>
            </a:stretch>
          </p:blipFill>
          <p:spPr bwMode="auto">
            <a:xfrm>
              <a:off x="71406" y="6444190"/>
              <a:ext cx="428628" cy="342395"/>
            </a:xfrm>
            <a:prstGeom prst="rect">
              <a:avLst/>
            </a:prstGeom>
            <a:noFill/>
            <a:ln w="9525">
              <a:noFill/>
              <a:miter lim="800000"/>
              <a:headEnd/>
              <a:tailEnd/>
            </a:ln>
            <a:effectLst/>
          </p:spPr>
        </p:pic>
      </p:grpSp>
    </p:spTree>
    <p:extLst>
      <p:ext uri="{BB962C8B-B14F-4D97-AF65-F5344CB8AC3E}">
        <p14:creationId xmlns:p14="http://schemas.microsoft.com/office/powerpoint/2010/main" xmlns="" val="2467314385"/>
      </p:ext>
    </p:extLst>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pPr>
              <a:defRPr/>
            </a:pPr>
            <a:fld id="{9B1C449A-6443-4ECF-9257-11ABFF81996E}" type="slidenum">
              <a:rPr lang="en-US" smtClean="0"/>
              <a:pPr>
                <a:defRPr/>
              </a:pPr>
              <a:t>25</a:t>
            </a:fld>
            <a:endParaRPr lang="en-US" dirty="0"/>
          </a:p>
        </p:txBody>
      </p:sp>
      <p:sp>
        <p:nvSpPr>
          <p:cNvPr id="3" name="Content Placeholder 2"/>
          <p:cNvSpPr>
            <a:spLocks noGrp="1"/>
          </p:cNvSpPr>
          <p:nvPr>
            <p:ph sz="quarter" idx="1"/>
          </p:nvPr>
        </p:nvSpPr>
        <p:spPr>
          <a:xfrm>
            <a:off x="642910" y="1857364"/>
            <a:ext cx="8229600" cy="4019828"/>
          </a:xfrm>
        </p:spPr>
        <p:txBody>
          <a:bodyPr/>
          <a:lstStyle/>
          <a:p>
            <a:pPr>
              <a:buFont typeface="Wingdings" panose="05000000000000000000" pitchFamily="2" charset="2"/>
              <a:buChar char="ü"/>
            </a:pPr>
            <a:r>
              <a:rPr lang="hi-IN" dirty="0" smtClean="0">
                <a:latin typeface="Kokila" panose="020B0604020202020204" pitchFamily="34" charset="0"/>
                <a:cs typeface="Kokila" panose="020B0604020202020204" pitchFamily="34" charset="0"/>
              </a:rPr>
              <a:t>यज्ञ के पहले जहां पर उच्च रेडिएशन थे यज्ञ में आहुति प्रारम्भ होते ही वो घट कर शून्य हो गए.</a:t>
            </a:r>
          </a:p>
          <a:p>
            <a:pPr>
              <a:buFont typeface="Wingdings" panose="05000000000000000000" pitchFamily="2" charset="2"/>
              <a:buChar char="ü"/>
            </a:pPr>
            <a:r>
              <a:rPr lang="hi-IN" dirty="0" smtClean="0">
                <a:latin typeface="Kokila" panose="020B0604020202020204" pitchFamily="34" charset="0"/>
                <a:cs typeface="Kokila" panose="020B0604020202020204" pitchFamily="34" charset="0"/>
              </a:rPr>
              <a:t>सामान्यत: रेडिएशन की रेंज ३’ – १२’ तक होती है . </a:t>
            </a:r>
          </a:p>
          <a:p>
            <a:pPr>
              <a:buFont typeface="Wingdings" panose="05000000000000000000" pitchFamily="2" charset="2"/>
              <a:buChar char="ü"/>
            </a:pPr>
            <a:r>
              <a:rPr lang="hi-IN" dirty="0" smtClean="0">
                <a:latin typeface="Kokila" panose="020B0604020202020204" pitchFamily="34" charset="0"/>
                <a:cs typeface="Kokila" panose="020B0604020202020204" pitchFamily="34" charset="0"/>
              </a:rPr>
              <a:t>जिन घरों या स्थानों में नियमित रूप से हवन / यज्ञ होता है उन स्थानों में रेडिएशन ३ – ५ इंच दूरी में समाप्त हो जाते है. </a:t>
            </a:r>
            <a:endParaRPr lang="en-US" dirty="0">
              <a:latin typeface="Kokila" panose="020B0604020202020204" pitchFamily="34" charset="0"/>
              <a:cs typeface="Kokila" panose="020B0604020202020204" pitchFamily="34" charset="0"/>
            </a:endParaRPr>
          </a:p>
        </p:txBody>
      </p:sp>
      <p:sp>
        <p:nvSpPr>
          <p:cNvPr id="9" name="Title 1"/>
          <p:cNvSpPr txBox="1">
            <a:spLocks/>
          </p:cNvSpPr>
          <p:nvPr/>
        </p:nvSpPr>
        <p:spPr>
          <a:xfrm>
            <a:off x="923925" y="388939"/>
            <a:ext cx="8220075" cy="647699"/>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dirty="0">
                <a:latin typeface="Kokila" panose="020B0604020202020204" pitchFamily="34" charset="0"/>
                <a:cs typeface="Kokila" panose="020B0604020202020204" pitchFamily="34" charset="0"/>
              </a:rPr>
              <a:t>यज्ञ  का रेडिएशन पर प्रभाव</a:t>
            </a:r>
          </a:p>
        </p:txBody>
      </p:sp>
      <p:grpSp>
        <p:nvGrpSpPr>
          <p:cNvPr id="7" name="Group 6"/>
          <p:cNvGrpSpPr/>
          <p:nvPr/>
        </p:nvGrpSpPr>
        <p:grpSpPr>
          <a:xfrm>
            <a:off x="71406" y="6417254"/>
            <a:ext cx="8858312" cy="369332"/>
            <a:chOff x="71406" y="6417254"/>
            <a:chExt cx="8858312" cy="369332"/>
          </a:xfrm>
        </p:grpSpPr>
        <p:sp>
          <p:nvSpPr>
            <p:cNvPr id="8" name="Rectangle 7"/>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extLst>
      <p:ext uri="{BB962C8B-B14F-4D97-AF65-F5344CB8AC3E}">
        <p14:creationId xmlns:p14="http://schemas.microsoft.com/office/powerpoint/2010/main" xmlns="" val="189402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28600"/>
            <a:ext cx="8643998" cy="990600"/>
          </a:xfrm>
        </p:spPr>
        <p:txBody>
          <a:bodyPr>
            <a:noAutofit/>
          </a:bodyPr>
          <a:lstStyle/>
          <a:p>
            <a:r>
              <a:rPr lang="hi-IN" sz="2400" dirty="0" smtClean="0"/>
              <a:t>हवन का ई एम् आर पर प्रभाव-  दिल्ली के विकासपुरी में एक अद्ध्ययन</a:t>
            </a:r>
            <a:endParaRPr lang="hi-IN" sz="2400" dirty="0"/>
          </a:p>
        </p:txBody>
      </p:sp>
      <p:sp>
        <p:nvSpPr>
          <p:cNvPr id="5" name="Slide Number Placeholder 4"/>
          <p:cNvSpPr>
            <a:spLocks noGrp="1"/>
          </p:cNvSpPr>
          <p:nvPr>
            <p:ph type="sldNum" sz="quarter" idx="12"/>
          </p:nvPr>
        </p:nvSpPr>
        <p:spPr/>
        <p:txBody>
          <a:bodyPr>
            <a:normAutofit fontScale="85000" lnSpcReduction="20000"/>
          </a:bodyPr>
          <a:lstStyle/>
          <a:p>
            <a:pPr>
              <a:defRPr/>
            </a:pPr>
            <a:fld id="{9B1C449A-6443-4ECF-9257-11ABFF81996E}" type="slidenum">
              <a:rPr lang="en-US" smtClean="0"/>
              <a:pPr>
                <a:defRPr/>
              </a:pPr>
              <a:t>26</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1957764380"/>
              </p:ext>
            </p:extLst>
          </p:nvPr>
        </p:nvGraphicFramePr>
        <p:xfrm>
          <a:off x="571472" y="2500306"/>
          <a:ext cx="8153400" cy="2844165"/>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pPr algn="ctr" fontAlgn="ctr"/>
                      <a:r>
                        <a:rPr lang="hi-IN" sz="2000" dirty="0"/>
                        <a:t> </a:t>
                      </a:r>
                    </a:p>
                  </a:txBody>
                  <a:tcPr marL="9436" marR="9436" marT="9525" marB="0" anchor="ctr"/>
                </a:tc>
                <a:tc>
                  <a:txBody>
                    <a:bodyPr/>
                    <a:lstStyle/>
                    <a:p>
                      <a:pPr algn="l" fontAlgn="b"/>
                      <a:r>
                        <a:rPr lang="en-US" sz="2000" dirty="0" smtClean="0"/>
                        <a:t> </a:t>
                      </a:r>
                      <a:r>
                        <a:rPr lang="hi-IN" sz="2000" dirty="0" smtClean="0"/>
                        <a:t>हवन के पूर्व</a:t>
                      </a:r>
                      <a:endParaRPr lang="en-US" sz="2000" dirty="0"/>
                    </a:p>
                  </a:txBody>
                  <a:tcPr marL="9436" marR="9436" marT="9525" marB="0" anchor="b"/>
                </a:tc>
                <a:tc>
                  <a:txBody>
                    <a:bodyPr/>
                    <a:lstStyle/>
                    <a:p>
                      <a:pPr algn="ctr" fontAlgn="b"/>
                      <a:r>
                        <a:rPr lang="en-US" sz="2000" dirty="0" smtClean="0"/>
                        <a:t> </a:t>
                      </a:r>
                      <a:r>
                        <a:rPr lang="hi-IN" sz="2000" dirty="0" smtClean="0"/>
                        <a:t>हवन के बाद</a:t>
                      </a:r>
                      <a:endParaRPr lang="en-US" sz="2000" dirty="0"/>
                    </a:p>
                  </a:txBody>
                  <a:tcPr marL="9436" marR="9436" marT="9525" marB="0" anchor="b"/>
                </a:tc>
              </a:tr>
              <a:tr h="370840">
                <a:tc>
                  <a:txBody>
                    <a:bodyPr/>
                    <a:lstStyle/>
                    <a:p>
                      <a:pPr algn="ctr" fontAlgn="ctr"/>
                      <a:r>
                        <a:rPr lang="hi-IN" sz="2000" dirty="0" smtClean="0"/>
                        <a:t>दूरी फिट में</a:t>
                      </a:r>
                    </a:p>
                    <a:p>
                      <a:pPr algn="ctr" fontAlgn="ctr"/>
                      <a:endParaRPr lang="en-US" sz="2000" dirty="0"/>
                    </a:p>
                  </a:txBody>
                  <a:tcPr marL="9436" marR="9436" marT="9525" marB="0" anchor="ctr"/>
                </a:tc>
                <a:tc>
                  <a:txBody>
                    <a:bodyPr/>
                    <a:lstStyle/>
                    <a:p>
                      <a:pPr algn="ctr" fontAlgn="ctr"/>
                      <a:r>
                        <a:rPr lang="hi-IN" sz="2000"/>
                        <a:t>5 "</a:t>
                      </a:r>
                    </a:p>
                  </a:txBody>
                  <a:tcPr marL="9436" marR="9436" marT="9525" marB="0" anchor="ctr"/>
                </a:tc>
                <a:tc>
                  <a:txBody>
                    <a:bodyPr/>
                    <a:lstStyle/>
                    <a:p>
                      <a:pPr algn="ctr" fontAlgn="ctr"/>
                      <a:r>
                        <a:rPr lang="hi-IN" sz="2000"/>
                        <a:t>5 "</a:t>
                      </a:r>
                    </a:p>
                  </a:txBody>
                  <a:tcPr marL="9436" marR="9436" marT="9525" marB="0" anchor="ctr"/>
                </a:tc>
              </a:tr>
              <a:tr h="370840">
                <a:tc rowSpan="5">
                  <a:txBody>
                    <a:bodyPr/>
                    <a:lstStyle/>
                    <a:p>
                      <a:pPr algn="ctr" fontAlgn="ctr"/>
                      <a:r>
                        <a:rPr lang="hi-IN" sz="2000" dirty="0" smtClean="0"/>
                        <a:t>चुम्बकीय फ्लक्स </a:t>
                      </a:r>
                      <a:r>
                        <a:rPr lang="en-US" sz="2000" dirty="0" smtClean="0"/>
                        <a:t>µT</a:t>
                      </a:r>
                      <a:r>
                        <a:rPr lang="hi-IN" sz="2000" dirty="0" smtClean="0"/>
                        <a:t> में</a:t>
                      </a:r>
                      <a:endParaRPr lang="en-US" sz="2000" dirty="0"/>
                    </a:p>
                  </a:txBody>
                  <a:tcPr marL="9436" marR="9436" marT="9525" marB="0" anchor="ctr"/>
                </a:tc>
                <a:tc>
                  <a:txBody>
                    <a:bodyPr/>
                    <a:lstStyle/>
                    <a:p>
                      <a:pPr algn="ctr" fontAlgn="ctr"/>
                      <a:r>
                        <a:rPr lang="hi-IN" sz="2000"/>
                        <a:t>0.33</a:t>
                      </a:r>
                    </a:p>
                  </a:txBody>
                  <a:tcPr marL="9436" marR="9436" marT="9525" marB="0" anchor="ctr"/>
                </a:tc>
                <a:tc>
                  <a:txBody>
                    <a:bodyPr/>
                    <a:lstStyle/>
                    <a:p>
                      <a:pPr algn="ctr" fontAlgn="ctr"/>
                      <a:r>
                        <a:rPr lang="hi-IN" sz="2000"/>
                        <a:t>0</a:t>
                      </a:r>
                    </a:p>
                  </a:txBody>
                  <a:tcPr marL="9436" marR="9436" marT="9525" marB="0" anchor="ctr"/>
                </a:tc>
              </a:tr>
              <a:tr h="370840">
                <a:tc vMerge="1">
                  <a:txBody>
                    <a:bodyPr/>
                    <a:lstStyle/>
                    <a:p>
                      <a:endParaRPr lang="hi-IN"/>
                    </a:p>
                  </a:txBody>
                  <a:tcPr/>
                </a:tc>
                <a:tc>
                  <a:txBody>
                    <a:bodyPr/>
                    <a:lstStyle/>
                    <a:p>
                      <a:pPr algn="ctr" fontAlgn="ctr"/>
                      <a:r>
                        <a:rPr lang="hi-IN" sz="2000"/>
                        <a:t>1.43</a:t>
                      </a:r>
                    </a:p>
                  </a:txBody>
                  <a:tcPr marL="9436" marR="9436" marT="9525" marB="0" anchor="ctr"/>
                </a:tc>
                <a:tc>
                  <a:txBody>
                    <a:bodyPr/>
                    <a:lstStyle/>
                    <a:p>
                      <a:pPr algn="ctr" fontAlgn="ctr"/>
                      <a:r>
                        <a:rPr lang="hi-IN" sz="2000" dirty="0"/>
                        <a:t>0</a:t>
                      </a:r>
                    </a:p>
                  </a:txBody>
                  <a:tcPr marL="9436" marR="9436" marT="9525" marB="0" anchor="ctr"/>
                </a:tc>
              </a:tr>
              <a:tr h="370840">
                <a:tc vMerge="1">
                  <a:txBody>
                    <a:bodyPr/>
                    <a:lstStyle/>
                    <a:p>
                      <a:endParaRPr lang="hi-IN"/>
                    </a:p>
                  </a:txBody>
                  <a:tcPr/>
                </a:tc>
                <a:tc>
                  <a:txBody>
                    <a:bodyPr/>
                    <a:lstStyle/>
                    <a:p>
                      <a:pPr algn="ctr" fontAlgn="ctr"/>
                      <a:r>
                        <a:rPr lang="hi-IN" sz="2000"/>
                        <a:t>0.99</a:t>
                      </a:r>
                    </a:p>
                  </a:txBody>
                  <a:tcPr marL="9436" marR="9436" marT="9525" marB="0" anchor="ctr"/>
                </a:tc>
                <a:tc>
                  <a:txBody>
                    <a:bodyPr/>
                    <a:lstStyle/>
                    <a:p>
                      <a:pPr algn="ctr" fontAlgn="ctr"/>
                      <a:r>
                        <a:rPr lang="hi-IN" sz="2000"/>
                        <a:t>0</a:t>
                      </a:r>
                    </a:p>
                  </a:txBody>
                  <a:tcPr marL="9436" marR="9436" marT="9525" marB="0" anchor="ctr"/>
                </a:tc>
              </a:tr>
              <a:tr h="370840">
                <a:tc vMerge="1">
                  <a:txBody>
                    <a:bodyPr/>
                    <a:lstStyle/>
                    <a:p>
                      <a:endParaRPr lang="hi-IN"/>
                    </a:p>
                  </a:txBody>
                  <a:tcPr/>
                </a:tc>
                <a:tc>
                  <a:txBody>
                    <a:bodyPr/>
                    <a:lstStyle/>
                    <a:p>
                      <a:pPr algn="ctr" fontAlgn="ctr"/>
                      <a:r>
                        <a:rPr lang="hi-IN" sz="2000"/>
                        <a:t>1.2</a:t>
                      </a:r>
                    </a:p>
                  </a:txBody>
                  <a:tcPr marL="9436" marR="9436" marT="9525" marB="0" anchor="ctr"/>
                </a:tc>
                <a:tc>
                  <a:txBody>
                    <a:bodyPr/>
                    <a:lstStyle/>
                    <a:p>
                      <a:pPr algn="ctr" fontAlgn="ctr"/>
                      <a:r>
                        <a:rPr lang="hi-IN" sz="2000"/>
                        <a:t>0</a:t>
                      </a:r>
                    </a:p>
                  </a:txBody>
                  <a:tcPr marL="9436" marR="9436" marT="9525" marB="0" anchor="ctr"/>
                </a:tc>
              </a:tr>
              <a:tr h="370840">
                <a:tc vMerge="1">
                  <a:txBody>
                    <a:bodyPr/>
                    <a:lstStyle/>
                    <a:p>
                      <a:endParaRPr lang="hi-IN"/>
                    </a:p>
                  </a:txBody>
                  <a:tcPr/>
                </a:tc>
                <a:tc>
                  <a:txBody>
                    <a:bodyPr/>
                    <a:lstStyle/>
                    <a:p>
                      <a:pPr algn="ctr" fontAlgn="ctr"/>
                      <a:r>
                        <a:rPr lang="hi-IN" sz="2000" dirty="0"/>
                        <a:t>1.53</a:t>
                      </a:r>
                    </a:p>
                  </a:txBody>
                  <a:tcPr marL="9436" marR="9436" marT="9525" marB="0" anchor="ctr"/>
                </a:tc>
                <a:tc>
                  <a:txBody>
                    <a:bodyPr/>
                    <a:lstStyle/>
                    <a:p>
                      <a:pPr algn="ctr" fontAlgn="ctr"/>
                      <a:r>
                        <a:rPr lang="hi-IN" sz="2000" dirty="0"/>
                        <a:t>0</a:t>
                      </a:r>
                    </a:p>
                  </a:txBody>
                  <a:tcPr marL="9436" marR="9436" marT="9525" marB="0" anchor="ctr"/>
                </a:tc>
              </a:tr>
            </a:tbl>
          </a:graphicData>
        </a:graphic>
      </p:graphicFrame>
      <p:grpSp>
        <p:nvGrpSpPr>
          <p:cNvPr id="8" name="Group 7"/>
          <p:cNvGrpSpPr/>
          <p:nvPr/>
        </p:nvGrpSpPr>
        <p:grpSpPr>
          <a:xfrm>
            <a:off x="71406" y="6417254"/>
            <a:ext cx="8858312" cy="369332"/>
            <a:chOff x="71406" y="6417254"/>
            <a:chExt cx="8858312" cy="369332"/>
          </a:xfrm>
        </p:grpSpPr>
        <p:sp>
          <p:nvSpPr>
            <p:cNvPr id="9" name="Rectangle 8"/>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extLst>
      <p:ext uri="{BB962C8B-B14F-4D97-AF65-F5344CB8AC3E}">
        <p14:creationId xmlns:p14="http://schemas.microsoft.com/office/powerpoint/2010/main" xmlns="" val="3311164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428604"/>
            <a:ext cx="2652674" cy="757230"/>
          </a:xfrm>
        </p:spPr>
        <p:txBody>
          <a:bodyPr>
            <a:normAutofit fontScale="85000" lnSpcReduction="20000"/>
          </a:bodyPr>
          <a:lstStyle/>
          <a:p>
            <a:pPr algn="ctr">
              <a:buNone/>
            </a:pPr>
            <a:r>
              <a:rPr lang="hi-IN" sz="6000" b="1" dirty="0" smtClean="0"/>
              <a:t>धन्यवाद</a:t>
            </a:r>
            <a:endParaRPr lang="en-US" sz="6000" b="1"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27</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3074" name="Picture 2" descr="C:\Users\uswe\Desktop\9aeb3e_76465153302049c08fd3ba1b95d1f258_mv2.gif"/>
          <p:cNvPicPr>
            <a:picLocks noChangeAspect="1" noChangeArrowheads="1" noCrop="1"/>
          </p:cNvPicPr>
          <p:nvPr/>
        </p:nvPicPr>
        <p:blipFill>
          <a:blip r:embed="rId3"/>
          <a:srcRect/>
          <a:stretch>
            <a:fillRect/>
          </a:stretch>
        </p:blipFill>
        <p:spPr bwMode="auto">
          <a:xfrm>
            <a:off x="3143240" y="-942988"/>
            <a:ext cx="6000760" cy="78009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23925" y="388939"/>
            <a:ext cx="8220075" cy="647699"/>
          </a:xfrm>
          <a:prstGeom prst="rect">
            <a:avLst/>
          </a:prstGeom>
          <a:solidFill>
            <a:schemeClr val="accent2"/>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i-IN" sz="4000" b="1" dirty="0">
                <a:solidFill>
                  <a:srgbClr val="FFFF00"/>
                </a:solidFill>
                <a:latin typeface="Kokila" panose="020B0604020202020204" pitchFamily="34" charset="0"/>
                <a:cs typeface="Kokila" panose="020B0604020202020204" pitchFamily="34" charset="0"/>
              </a:rPr>
              <a:t>यज्ञोपैथी - एक समग्र उपचार क्यों है? </a:t>
            </a:r>
            <a:endParaRPr lang="en-US" sz="4000" dirty="0">
              <a:solidFill>
                <a:srgbClr val="FFFF00"/>
              </a:solidFill>
            </a:endParaRPr>
          </a:p>
        </p:txBody>
      </p:sp>
      <p:pic>
        <p:nvPicPr>
          <p:cNvPr id="4" name="Picture 3"/>
          <p:cNvPicPr>
            <a:picLocks noChangeAspect="1"/>
          </p:cNvPicPr>
          <p:nvPr/>
        </p:nvPicPr>
        <p:blipFill>
          <a:blip r:embed="rId3" cstate="print"/>
          <a:stretch>
            <a:fillRect/>
          </a:stretch>
        </p:blipFill>
        <p:spPr>
          <a:xfrm>
            <a:off x="0" y="388938"/>
            <a:ext cx="923925" cy="647700"/>
          </a:xfrm>
          <a:prstGeom prst="rect">
            <a:avLst/>
          </a:prstGeom>
        </p:spPr>
      </p:pic>
      <p:pic>
        <p:nvPicPr>
          <p:cNvPr id="2" name="Picture 1"/>
          <p:cNvPicPr>
            <a:picLocks noChangeAspect="1"/>
          </p:cNvPicPr>
          <p:nvPr/>
        </p:nvPicPr>
        <p:blipFill>
          <a:blip r:embed="rId4" cstate="print"/>
          <a:stretch>
            <a:fillRect/>
          </a:stretch>
        </p:blipFill>
        <p:spPr>
          <a:xfrm>
            <a:off x="304800" y="1148838"/>
            <a:ext cx="8686800" cy="5351996"/>
          </a:xfrm>
          <a:prstGeom prst="rect">
            <a:avLst/>
          </a:prstGeom>
        </p:spPr>
      </p:pic>
      <p:sp>
        <p:nvSpPr>
          <p:cNvPr id="7" name="Slide Number Placeholder 6"/>
          <p:cNvSpPr>
            <a:spLocks noGrp="1"/>
          </p:cNvSpPr>
          <p:nvPr>
            <p:ph type="sldNum" sz="quarter" idx="12"/>
          </p:nvPr>
        </p:nvSpPr>
        <p:spPr>
          <a:xfrm>
            <a:off x="8305800" y="0"/>
            <a:ext cx="838200" cy="381000"/>
          </a:xfrm>
        </p:spPr>
        <p:txBody>
          <a:bodyPr/>
          <a:lstStyle/>
          <a:p>
            <a:fld id="{3FC4B1D0-A822-42CE-82CC-C4664A0ACEF8}" type="slidenum">
              <a:rPr lang="en-US" smtClean="0"/>
              <a:pPr/>
              <a:t>3</a:t>
            </a:fld>
            <a:endParaRPr lang="en-US"/>
          </a:p>
        </p:txBody>
      </p:sp>
      <p:grpSp>
        <p:nvGrpSpPr>
          <p:cNvPr id="8" name="Group 7"/>
          <p:cNvGrpSpPr/>
          <p:nvPr/>
        </p:nvGrpSpPr>
        <p:grpSpPr>
          <a:xfrm>
            <a:off x="71406" y="6417254"/>
            <a:ext cx="8858312" cy="369332"/>
            <a:chOff x="71406" y="6417254"/>
            <a:chExt cx="8858312" cy="369332"/>
          </a:xfrm>
        </p:grpSpPr>
        <p:sp>
          <p:nvSpPr>
            <p:cNvPr id="10" name="Rectangle 9"/>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5" cstate="print"/>
            <a:srcRect/>
            <a:stretch>
              <a:fillRect/>
            </a:stretch>
          </p:blipFill>
          <p:spPr bwMode="auto">
            <a:xfrm>
              <a:off x="71406" y="6444190"/>
              <a:ext cx="428628" cy="342395"/>
            </a:xfrm>
            <a:prstGeom prst="rect">
              <a:avLst/>
            </a:prstGeom>
            <a:noFill/>
            <a:ln w="9525">
              <a:noFill/>
              <a:miter lim="800000"/>
              <a:headEnd/>
              <a:tailEnd/>
            </a:ln>
            <a:effectLst/>
          </p:spPr>
        </p:pic>
      </p:grpSp>
    </p:spTree>
    <p:extLst>
      <p:ext uri="{BB962C8B-B14F-4D97-AF65-F5344CB8AC3E}">
        <p14:creationId xmlns:p14="http://schemas.microsoft.com/office/powerpoint/2010/main" xmlns="" val="2948457800"/>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यज्ञोपैथी- विज्ञान पक्ष</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यज्ञोपैथी के मूल में पदार्थ की वो सूक्ष्मसत्ता जो चेतना को प्रभावित करती है.</a:t>
            </a:r>
          </a:p>
          <a:p>
            <a:pPr>
              <a:buFont typeface="Wingdings" pitchFamily="2" charset="2"/>
              <a:buChar char="v"/>
            </a:pPr>
            <a:r>
              <a:rPr lang="hi-IN" dirty="0" smtClean="0"/>
              <a:t>दृष्टिगत पदार्थो  के भीतर एक सशक्त अदृश्य शक्ति काम करती है जिसे यज्ञ द्वारा उभारा जाता है.</a:t>
            </a:r>
          </a:p>
          <a:p>
            <a:pPr>
              <a:buFont typeface="Wingdings" pitchFamily="2" charset="2"/>
              <a:buChar char="v"/>
            </a:pPr>
            <a:r>
              <a:rPr lang="hi-IN" dirty="0" smtClean="0"/>
              <a:t>अग्निहोत्र में जब प्रज्वलित अग्नि में मंत्रोच्चारण के साथ हवि डाली जाती है तो उसकी ऊर्जा वातावरण में कई गुना विस्तृत हो जाती है, तब पदार्थ की कारण शक्ति का जागरण होता है.</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4</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मंत्रों की महत्ता</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मंत्र (शब्द) शक्ति की प्रचंडता को शास्त्रों में शब्दब्रह्म, नादब्रह्म आदि नामों से इंगित किया गया है.</a:t>
            </a:r>
          </a:p>
          <a:p>
            <a:pPr>
              <a:buFont typeface="Wingdings" pitchFamily="2" charset="2"/>
              <a:buChar char="v"/>
            </a:pPr>
            <a:r>
              <a:rPr lang="hi-IN" dirty="0" smtClean="0"/>
              <a:t>ताल-लय की रिद्म अपना प्रभाव अलग ही छोड़ती है. पुल पर गुजरती हुई सेना की टुकड़ी को कदम से कदम मिला कर चलने की मनाही कर दी जाती है  ताकि पुल न टूट जाये.(</a:t>
            </a:r>
            <a:r>
              <a:rPr lang="en-IN" dirty="0" smtClean="0"/>
              <a:t>resonance effect)</a:t>
            </a:r>
            <a:r>
              <a:rPr lang="hi-IN" dirty="0" smtClean="0"/>
              <a:t>, युद्ध का बिगुल बजते ही सैनिको में जोश का भरना, धमाके की आवाज से गर्भपात का भय इत्यादि शब्द शक्ति के प्रमाण है.</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5</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9" name="Picture 6" descr="C:\Users\uswe\Desktop\sound.jpg"/>
          <p:cNvPicPr>
            <a:picLocks noChangeAspect="1" noChangeArrowheads="1"/>
          </p:cNvPicPr>
          <p:nvPr/>
        </p:nvPicPr>
        <p:blipFill>
          <a:blip r:embed="rId3"/>
          <a:srcRect/>
          <a:stretch>
            <a:fillRect/>
          </a:stretch>
        </p:blipFill>
        <p:spPr bwMode="auto">
          <a:xfrm>
            <a:off x="4286248" y="142852"/>
            <a:ext cx="4500594" cy="10407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3643306" y="1600200"/>
            <a:ext cx="5186370" cy="4525963"/>
          </a:xfrm>
        </p:spPr>
        <p:txBody>
          <a:bodyPr>
            <a:normAutofit lnSpcReduction="10000"/>
          </a:bodyPr>
          <a:lstStyle/>
          <a:p>
            <a:pPr>
              <a:buFont typeface="Wingdings" pitchFamily="2" charset="2"/>
              <a:buChar char="v"/>
            </a:pPr>
            <a:r>
              <a:rPr lang="hi-IN" dirty="0" smtClean="0"/>
              <a:t>जप, कीर्तन, भजन आदि में स्वरशक्ति के माध्यम से ही विशिष्ट लाभ मिलता है.</a:t>
            </a:r>
          </a:p>
          <a:p>
            <a:pPr>
              <a:buFont typeface="Wingdings" pitchFamily="2" charset="2"/>
              <a:buChar char="v"/>
            </a:pPr>
            <a:r>
              <a:rPr lang="hi-IN" dirty="0" smtClean="0"/>
              <a:t>वेदमंत्रों को जब शक्तिरूप में प्रयुक्त किया जाता है, तो वे सामगान के रूप में सस्वर गाए जाते है.</a:t>
            </a:r>
          </a:p>
          <a:p>
            <a:pPr>
              <a:buFont typeface="Wingdings" pitchFamily="2" charset="2"/>
              <a:buChar char="v"/>
            </a:pPr>
            <a:r>
              <a:rPr lang="hi-IN" dirty="0" smtClean="0"/>
              <a:t>तांत्रिक व वेदमंत्रों की अपनी-अपनी प्रयोजनानुसार विशिष्ट महत्ता है.</a:t>
            </a:r>
            <a:endParaRPr lang="en-US" dirty="0"/>
          </a:p>
        </p:txBody>
      </p:sp>
      <p:sp>
        <p:nvSpPr>
          <p:cNvPr id="7" name="Slide Number Placeholder 6"/>
          <p:cNvSpPr>
            <a:spLocks noGrp="1"/>
          </p:cNvSpPr>
          <p:nvPr>
            <p:ph type="sldNum" sz="quarter" idx="16"/>
          </p:nvPr>
        </p:nvSpPr>
        <p:spPr/>
        <p:txBody>
          <a:bodyPr>
            <a:normAutofit fontScale="85000" lnSpcReduction="20000"/>
          </a:bodyPr>
          <a:lstStyle/>
          <a:p>
            <a:fld id="{3FC4B1D0-A822-42CE-82CC-C4664A0ACEF8}" type="slidenum">
              <a:rPr lang="en-US" smtClean="0"/>
              <a:pPr/>
              <a:t>6</a:t>
            </a:fld>
            <a:endParaRPr lang="en-US"/>
          </a:p>
        </p:txBody>
      </p:sp>
      <p:grpSp>
        <p:nvGrpSpPr>
          <p:cNvPr id="9" name="Group 8"/>
          <p:cNvGrpSpPr/>
          <p:nvPr/>
        </p:nvGrpSpPr>
        <p:grpSpPr>
          <a:xfrm>
            <a:off x="71406" y="6417254"/>
            <a:ext cx="8858312" cy="369332"/>
            <a:chOff x="71406" y="6417254"/>
            <a:chExt cx="8858312" cy="369332"/>
          </a:xfrm>
        </p:grpSpPr>
        <p:sp>
          <p:nvSpPr>
            <p:cNvPr id="10" name="Rectangle 9"/>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1027" name="Picture 3" descr="C:\Users\uswe\Desktop\Kirtan.jpg"/>
          <p:cNvPicPr>
            <a:picLocks noChangeAspect="1" noChangeArrowheads="1"/>
          </p:cNvPicPr>
          <p:nvPr/>
        </p:nvPicPr>
        <p:blipFill>
          <a:blip r:embed="rId4" cstate="print"/>
          <a:srcRect/>
          <a:stretch>
            <a:fillRect/>
          </a:stretch>
        </p:blipFill>
        <p:spPr bwMode="auto">
          <a:xfrm>
            <a:off x="571472" y="2928934"/>
            <a:ext cx="2786082" cy="1762119"/>
          </a:xfrm>
          <a:prstGeom prst="rect">
            <a:avLst/>
          </a:prstGeom>
          <a:noFill/>
        </p:spPr>
      </p:pic>
      <p:pic>
        <p:nvPicPr>
          <p:cNvPr id="1031" name="Picture 7" descr="C:\Users\uswe\Desktop\yagya-54f197f5c1355_l_835x547.jpg"/>
          <p:cNvPicPr>
            <a:picLocks noChangeAspect="1" noChangeArrowheads="1"/>
          </p:cNvPicPr>
          <p:nvPr/>
        </p:nvPicPr>
        <p:blipFill>
          <a:blip r:embed="rId5"/>
          <a:srcRect/>
          <a:stretch>
            <a:fillRect/>
          </a:stretch>
        </p:blipFill>
        <p:spPr bwMode="auto">
          <a:xfrm>
            <a:off x="571472" y="4714884"/>
            <a:ext cx="2786082" cy="1615843"/>
          </a:xfrm>
          <a:prstGeom prst="rect">
            <a:avLst/>
          </a:prstGeom>
          <a:noFill/>
        </p:spPr>
      </p:pic>
      <p:pic>
        <p:nvPicPr>
          <p:cNvPr id="1032" name="Picture 8"/>
          <p:cNvPicPr>
            <a:picLocks noChangeAspect="1" noChangeArrowheads="1"/>
          </p:cNvPicPr>
          <p:nvPr/>
        </p:nvPicPr>
        <p:blipFill>
          <a:blip r:embed="rId6"/>
          <a:srcRect/>
          <a:stretch>
            <a:fillRect/>
          </a:stretch>
        </p:blipFill>
        <p:spPr bwMode="auto">
          <a:xfrm>
            <a:off x="857224" y="0"/>
            <a:ext cx="2205040" cy="2915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i-IN" dirty="0" smtClean="0"/>
              <a:t> </a:t>
            </a:r>
            <a:endParaRPr lang="en-US" dirty="0"/>
          </a:p>
        </p:txBody>
      </p:sp>
      <p:sp>
        <p:nvSpPr>
          <p:cNvPr id="3" name="Content Placeholder 2"/>
          <p:cNvSpPr>
            <a:spLocks noGrp="1"/>
          </p:cNvSpPr>
          <p:nvPr>
            <p:ph sz="quarter" idx="1"/>
          </p:nvPr>
        </p:nvSpPr>
        <p:spPr>
          <a:xfrm>
            <a:off x="457200" y="2017721"/>
            <a:ext cx="8229600" cy="4483113"/>
          </a:xfrm>
        </p:spPr>
        <p:txBody>
          <a:bodyPr>
            <a:normAutofit/>
          </a:bodyPr>
          <a:lstStyle/>
          <a:p>
            <a:pPr>
              <a:buFont typeface="Wingdings" pitchFamily="2" charset="2"/>
              <a:buChar char="v"/>
            </a:pPr>
            <a:r>
              <a:rPr lang="hi-IN" dirty="0" smtClean="0"/>
              <a:t>शरीर के क्रिया-व्यापर चलाने वाली रस- रक्त स्रावविहीन नाड़ियाँ होती है जिनमे इनसे भी सूक्षम्तर प्राण चेतना प्रवाहित होती है.</a:t>
            </a:r>
          </a:p>
          <a:p>
            <a:pPr>
              <a:buFont typeface="Wingdings" pitchFamily="2" charset="2"/>
              <a:buChar char="v"/>
            </a:pPr>
            <a:r>
              <a:rPr lang="hi-IN" dirty="0" smtClean="0"/>
              <a:t>यज्ञ चिकित्सा एक ऐसी पद्धति है जो इस स्नायु संस्थान को प्रभावित कर सकती है. यह इंजेक्शन से अधिक प्रभावशाली है.</a:t>
            </a:r>
          </a:p>
          <a:p>
            <a:pPr>
              <a:buFont typeface="Wingdings" pitchFamily="2" charset="2"/>
              <a:buChar char="v"/>
            </a:pPr>
            <a:r>
              <a:rPr lang="hi-IN" dirty="0" smtClean="0"/>
              <a:t>यज्ञ के माध्यम से औषधि के गुणों को अत्यधिक सूक्ष्म बना दिया जाता है जिससे वह स्थूल पदार्थ की तुलना में कई गुना अधिक प्रभावशाली हो जाती है.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FC4B1D0-A822-42CE-82CC-C4664A0ACEF8}" type="slidenum">
              <a:rPr lang="en-US" smtClean="0"/>
              <a:pPr/>
              <a:t>7</a:t>
            </a:fld>
            <a:endParaRPr lang="en-US"/>
          </a:p>
        </p:txBody>
      </p:sp>
      <p:grpSp>
        <p:nvGrpSpPr>
          <p:cNvPr id="7" name="Group 6"/>
          <p:cNvGrpSpPr/>
          <p:nvPr/>
        </p:nvGrpSpPr>
        <p:grpSpPr>
          <a:xfrm>
            <a:off x="71406" y="6417254"/>
            <a:ext cx="8858312" cy="369332"/>
            <a:chOff x="71406" y="6417254"/>
            <a:chExt cx="8858312" cy="369332"/>
          </a:xfrm>
        </p:grpSpPr>
        <p:sp>
          <p:nvSpPr>
            <p:cNvPr id="8" name="Rectangle 7"/>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pic>
        <p:nvPicPr>
          <p:cNvPr id="10" name="Picture 2" descr="C:\Users\uswe\Desktop\introduction_p1.gif"/>
          <p:cNvPicPr>
            <a:picLocks noChangeAspect="1" noChangeArrowheads="1"/>
          </p:cNvPicPr>
          <p:nvPr/>
        </p:nvPicPr>
        <p:blipFill>
          <a:blip r:embed="rId3"/>
          <a:srcRect/>
          <a:stretch>
            <a:fillRect/>
          </a:stretch>
        </p:blipFill>
        <p:spPr bwMode="auto">
          <a:xfrm>
            <a:off x="2285984" y="0"/>
            <a:ext cx="4357718" cy="20002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यज्ञ का वैज्ञानिक आधार</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v"/>
            </a:pPr>
            <a:r>
              <a:rPr lang="hi-IN" dirty="0" smtClean="0"/>
              <a:t>यज्ञ का वैज्ञानिक आधार यही है की अग्नि अपने में जलायी गयी वस्तुओं को करोड़ों गुना अधिक सूक्ष्म बना कर वायु में फैला देती है.</a:t>
            </a:r>
          </a:p>
          <a:p>
            <a:pPr>
              <a:buFont typeface="Wingdings" pitchFamily="2" charset="2"/>
              <a:buChar char="v"/>
            </a:pPr>
            <a:r>
              <a:rPr lang="hi-IN" dirty="0" smtClean="0"/>
              <a:t>यह सूक्ष्मीकृत पदार्थ नासिका में श्वास द्वारा प्रविष्ट होकर मस्तिष्क में, फेफड़ों में तथा उसके बाद सम्पूर्ण शरीर में पहुँच कर अपना प्रभाव दिखाते है.</a:t>
            </a:r>
          </a:p>
          <a:p>
            <a:pPr>
              <a:buFont typeface="Wingdings" pitchFamily="2" charset="2"/>
              <a:buChar char="v"/>
            </a:pPr>
            <a:r>
              <a:rPr lang="hi-IN" dirty="0" smtClean="0"/>
              <a:t>शोध से सिद्ध हुआ है कि यज्ञ में घी के साथ शक्कर (पिसा गुड) होमने से वातावरण में व्याप्त रोगाणु नष्ट हो जाते हैं.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8</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a:t>
            </a:r>
            <a:endParaRPr lang="en-US" dirty="0"/>
          </a:p>
        </p:txBody>
      </p:sp>
      <p:sp>
        <p:nvSpPr>
          <p:cNvPr id="3" name="Content Placeholder 2"/>
          <p:cNvSpPr>
            <a:spLocks noGrp="1"/>
          </p:cNvSpPr>
          <p:nvPr>
            <p:ph sz="quarter" idx="1"/>
          </p:nvPr>
        </p:nvSpPr>
        <p:spPr>
          <a:xfrm>
            <a:off x="457200" y="1643050"/>
            <a:ext cx="8229600" cy="4786346"/>
          </a:xfrm>
        </p:spPr>
        <p:txBody>
          <a:bodyPr>
            <a:normAutofit/>
          </a:bodyPr>
          <a:lstStyle/>
          <a:p>
            <a:pPr>
              <a:buFont typeface="Wingdings" pitchFamily="2" charset="2"/>
              <a:buChar char="v"/>
            </a:pPr>
            <a:r>
              <a:rPr lang="hi-IN" sz="2800" dirty="0" smtClean="0"/>
              <a:t>घी, चावल, केसर आदि के धुंए से विष का नाश हो जाता है और वायु में घुले जहर वर्षा के साथ पृथ्वी में चले जाते है तथा खाद बनकर पृथ्वी की उर्वराशक्ति बढाते हैं.</a:t>
            </a:r>
          </a:p>
          <a:p>
            <a:pPr>
              <a:buFont typeface="Wingdings" pitchFamily="2" charset="2"/>
              <a:buChar char="v"/>
            </a:pPr>
            <a:r>
              <a:rPr lang="hi-IN" sz="2800" dirty="0" smtClean="0"/>
              <a:t>हवन की गैस कीटाणुओं का नाश करने के कारण सडन रोकती है. शरीर के भीतर छोटे-बड़े जख्मों के कारण पायारिया, कोलाइटिस, तपेदिक, दमा, नासूर, कैंसर, संग्रहणी, जुकाम आदि होते है, उन्हें सुखाने के लिए हवं की गैस अति उपयोगी होती है. </a:t>
            </a:r>
          </a:p>
          <a:p>
            <a:pPr>
              <a:buFont typeface="Wingdings" pitchFamily="2" charset="2"/>
              <a:buChar char="v"/>
            </a:pPr>
            <a:r>
              <a:rPr lang="hi-IN" sz="2800" dirty="0" smtClean="0"/>
              <a:t>यज्ञ की वायु जहाँ रोग निवारक होती है वहीं रोग निरोधक भी होती है.</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3FC4B1D0-A822-42CE-82CC-C4664A0ACEF8}" type="slidenum">
              <a:rPr lang="en-US" smtClean="0"/>
              <a:pPr/>
              <a:t>9</a:t>
            </a:fld>
            <a:endParaRPr lang="en-US"/>
          </a:p>
        </p:txBody>
      </p:sp>
      <p:grpSp>
        <p:nvGrpSpPr>
          <p:cNvPr id="6" name="Group 5"/>
          <p:cNvGrpSpPr/>
          <p:nvPr/>
        </p:nvGrpSpPr>
        <p:grpSpPr>
          <a:xfrm>
            <a:off x="71406" y="6417254"/>
            <a:ext cx="8858312" cy="369332"/>
            <a:chOff x="71406" y="6417254"/>
            <a:chExt cx="8858312" cy="369332"/>
          </a:xfrm>
        </p:grpSpPr>
        <p:sp>
          <p:nvSpPr>
            <p:cNvPr id="7" name="Rectangle 6"/>
            <p:cNvSpPr/>
            <p:nvPr/>
          </p:nvSpPr>
          <p:spPr>
            <a:xfrm>
              <a:off x="142844" y="6417254"/>
              <a:ext cx="8786874"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www.yagyopathy.com                                                                                                             Patron - www.awgp.org</a:t>
              </a:r>
              <a:endParaRPr lang="en-US"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71406" y="6444190"/>
              <a:ext cx="428628" cy="34239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899</TotalTime>
  <Words>2102</Words>
  <Application>Microsoft Office PowerPoint</Application>
  <PresentationFormat>On-screen Show (4:3)</PresentationFormat>
  <Paragraphs>181</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यज्ञोपैथी – एक समग्र उपचार प्रक्रिया</vt:lpstr>
      <vt:lpstr>यज्ञोपैथी – एक समग्र उपचार प्रक्रिया</vt:lpstr>
      <vt:lpstr>Slide 3</vt:lpstr>
      <vt:lpstr>यज्ञोपैथी- विज्ञान पक्ष</vt:lpstr>
      <vt:lpstr>मंत्रों की महत्ता</vt:lpstr>
      <vt:lpstr>Slide 6</vt:lpstr>
      <vt:lpstr> </vt:lpstr>
      <vt:lpstr>यज्ञ का वैज्ञानिक आधार</vt:lpstr>
      <vt:lpstr> </vt:lpstr>
      <vt:lpstr> </vt:lpstr>
      <vt:lpstr> </vt:lpstr>
      <vt:lpstr>सूक्ष्मीकृत औषधि का विज्ञान</vt:lpstr>
      <vt:lpstr>सूक्ष्मीकृत औषधि का विज्ञान</vt:lpstr>
      <vt:lpstr>यज्ञोपचार से मनोरोगों का उपचार</vt:lpstr>
      <vt:lpstr>आधुनिक औषधीय विज्ञान बनाम यज्ञोपैथी विज्ञान </vt:lpstr>
      <vt:lpstr>यज्ञोपैथी</vt:lpstr>
      <vt:lpstr>यज्ञोपैथी- विशेषतायें</vt:lpstr>
      <vt:lpstr>यज्ञोपैथी- विशेषतायें</vt:lpstr>
      <vt:lpstr>वातावरण परिशोधन </vt:lpstr>
      <vt:lpstr>वातावरण परिशोधन </vt:lpstr>
      <vt:lpstr>Slide 21</vt:lpstr>
      <vt:lpstr>Slide 22</vt:lpstr>
      <vt:lpstr>Slide 23</vt:lpstr>
      <vt:lpstr>Slide 24</vt:lpstr>
      <vt:lpstr>Slide 25</vt:lpstr>
      <vt:lpstr>हवन का ई एम् आर पर प्रभाव-  दिल्ली के विकासपुरी में एक अद्ध्ययन</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यज्ञोपैथी – एक समग्र उपचार प्रक्रिया</dc:title>
  <dc:creator>Mamta Saxena</dc:creator>
  <cp:lastModifiedBy>Windows User</cp:lastModifiedBy>
  <cp:revision>103</cp:revision>
  <dcterms:created xsi:type="dcterms:W3CDTF">2018-07-20T05:04:28Z</dcterms:created>
  <dcterms:modified xsi:type="dcterms:W3CDTF">2018-09-06T18:26:51Z</dcterms:modified>
</cp:coreProperties>
</file>