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92" r:id="rId3"/>
    <p:sldId id="291" r:id="rId4"/>
    <p:sldId id="290" r:id="rId5"/>
    <p:sldId id="257" r:id="rId6"/>
    <p:sldId id="270" r:id="rId7"/>
    <p:sldId id="269" r:id="rId8"/>
    <p:sldId id="268" r:id="rId9"/>
    <p:sldId id="267" r:id="rId10"/>
    <p:sldId id="288" r:id="rId11"/>
    <p:sldId id="279" r:id="rId12"/>
    <p:sldId id="281" r:id="rId13"/>
    <p:sldId id="282" r:id="rId14"/>
    <p:sldId id="283" r:id="rId15"/>
    <p:sldId id="284" r:id="rId16"/>
    <p:sldId id="285" r:id="rId17"/>
    <p:sldId id="287" r:id="rId18"/>
    <p:sldId id="286" r:id="rId19"/>
    <p:sldId id="266" r:id="rId20"/>
    <p:sldId id="264" r:id="rId21"/>
    <p:sldId id="263" r:id="rId22"/>
    <p:sldId id="262" r:id="rId23"/>
    <p:sldId id="261" r:id="rId24"/>
    <p:sldId id="259" r:id="rId25"/>
    <p:sldId id="277" r:id="rId26"/>
    <p:sldId id="276" r:id="rId27"/>
    <p:sldId id="275" r:id="rId28"/>
    <p:sldId id="274" r:id="rId29"/>
    <p:sldId id="273" r:id="rId30"/>
    <p:sldId id="272" r:id="rId31"/>
    <p:sldId id="278" r:id="rId32"/>
    <p:sldId id="27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E20EC7-1561-4E9D-859E-80A5DCCACBD7}" type="datetimeFigureOut">
              <a:rPr lang="en-US" smtClean="0"/>
              <a:pPr/>
              <a:t>9/8/2018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A54FB-EBC2-4B50-A617-6EA71EDAB1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6A54FB-EBC2-4B50-A617-6EA71EDAB101}"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36E52C-DC94-41E8-88F6-50CFDA55F2B1}" type="datetimeFigureOut">
              <a:rPr lang="en-US" smtClean="0"/>
              <a:pPr/>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6C92A-C5ED-4346-A0C8-A59DC0BAF8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6E52C-DC94-41E8-88F6-50CFDA55F2B1}" type="datetimeFigureOut">
              <a:rPr lang="en-US" smtClean="0"/>
              <a:pPr/>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6C92A-C5ED-4346-A0C8-A59DC0BAF8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6E52C-DC94-41E8-88F6-50CFDA55F2B1}" type="datetimeFigureOut">
              <a:rPr lang="en-US" smtClean="0"/>
              <a:pPr/>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6C92A-C5ED-4346-A0C8-A59DC0BAF8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6E52C-DC94-41E8-88F6-50CFDA55F2B1}" type="datetimeFigureOut">
              <a:rPr lang="en-US" smtClean="0"/>
              <a:pPr/>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6C92A-C5ED-4346-A0C8-A59DC0BAF8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36E52C-DC94-41E8-88F6-50CFDA55F2B1}" type="datetimeFigureOut">
              <a:rPr lang="en-US" smtClean="0"/>
              <a:pPr/>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6C92A-C5ED-4346-A0C8-A59DC0BAF8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36E52C-DC94-41E8-88F6-50CFDA55F2B1}" type="datetimeFigureOut">
              <a:rPr lang="en-US" smtClean="0"/>
              <a:pPr/>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6C92A-C5ED-4346-A0C8-A59DC0BAF8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36E52C-DC94-41E8-88F6-50CFDA55F2B1}" type="datetimeFigureOut">
              <a:rPr lang="en-US" smtClean="0"/>
              <a:pPr/>
              <a:t>9/8/2018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6C92A-C5ED-4346-A0C8-A59DC0BAF8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36E52C-DC94-41E8-88F6-50CFDA55F2B1}" type="datetimeFigureOut">
              <a:rPr lang="en-US" smtClean="0"/>
              <a:pPr/>
              <a:t>9/8/2018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6C92A-C5ED-4346-A0C8-A59DC0BAF8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6E52C-DC94-41E8-88F6-50CFDA55F2B1}" type="datetimeFigureOut">
              <a:rPr lang="en-US" smtClean="0"/>
              <a:pPr/>
              <a:t>9/8/2018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6C92A-C5ED-4346-A0C8-A59DC0BAF8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6E52C-DC94-41E8-88F6-50CFDA55F2B1}" type="datetimeFigureOut">
              <a:rPr lang="en-US" smtClean="0"/>
              <a:pPr/>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6C92A-C5ED-4346-A0C8-A59DC0BAF8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6E52C-DC94-41E8-88F6-50CFDA55F2B1}" type="datetimeFigureOut">
              <a:rPr lang="en-US" smtClean="0"/>
              <a:pPr/>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6C92A-C5ED-4346-A0C8-A59DC0BAF8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6E52C-DC94-41E8-88F6-50CFDA55F2B1}" type="datetimeFigureOut">
              <a:rPr lang="en-US" smtClean="0"/>
              <a:pPr/>
              <a:t>9/8/2018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6C92A-C5ED-4346-A0C8-A59DC0BAF8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8174712" cy="2475706"/>
          </a:xfrm>
          <a:solidFill>
            <a:srgbClr val="FFC000"/>
          </a:solidFill>
        </p:spPr>
        <p:txBody>
          <a:bodyPr>
            <a:noAutofit/>
          </a:bodyPr>
          <a:lstStyle/>
          <a:p>
            <a:r>
              <a:rPr lang="hi-IN" sz="6000" b="1" dirty="0" smtClean="0">
                <a:latin typeface="Kokila" pitchFamily="34" charset="0"/>
                <a:cs typeface="Kokila" pitchFamily="34" charset="0"/>
              </a:rPr>
              <a:t>यज्ञोपैथी द्वारा विभिन्न रोगों की चिकित्सा</a:t>
            </a:r>
            <a:endParaRPr lang="en-US" sz="6000" b="1" dirty="0">
              <a:latin typeface="Kokila" pitchFamily="34" charset="0"/>
              <a:cs typeface="Kokila" pitchFamily="34" charset="0"/>
            </a:endParaRPr>
          </a:p>
        </p:txBody>
      </p:sp>
      <p:sp>
        <p:nvSpPr>
          <p:cNvPr id="3" name="Subtitle 2"/>
          <p:cNvSpPr>
            <a:spLocks noGrp="1"/>
          </p:cNvSpPr>
          <p:nvPr>
            <p:ph type="subTitle" idx="1"/>
          </p:nvPr>
        </p:nvSpPr>
        <p:spPr>
          <a:xfrm>
            <a:off x="1357290" y="5143512"/>
            <a:ext cx="6400800" cy="1143008"/>
          </a:xfrm>
          <a:solidFill>
            <a:schemeClr val="accent3">
              <a:lumMod val="40000"/>
              <a:lumOff val="60000"/>
            </a:schemeClr>
          </a:solidFill>
        </p:spPr>
        <p:txBody>
          <a:bodyPr>
            <a:normAutofit lnSpcReduction="10000"/>
          </a:bodyPr>
          <a:lstStyle/>
          <a:p>
            <a:r>
              <a:rPr lang="hi-IN" b="1" dirty="0" smtClean="0">
                <a:ln w="50800"/>
                <a:solidFill>
                  <a:schemeClr val="tx1"/>
                </a:solidFill>
                <a:effectLst/>
                <a:latin typeface="Kokila" pitchFamily="34" charset="0"/>
                <a:cs typeface="Kokila" pitchFamily="34" charset="0"/>
              </a:rPr>
              <a:t>यज्ञोपैथी रिसर्च सेंटर</a:t>
            </a:r>
          </a:p>
          <a:p>
            <a:r>
              <a:rPr lang="hi-IN" b="1" dirty="0" smtClean="0">
                <a:ln w="50800"/>
                <a:solidFill>
                  <a:schemeClr val="tx1"/>
                </a:solidFill>
                <a:effectLst/>
                <a:latin typeface="Kokila" pitchFamily="34" charset="0"/>
                <a:cs typeface="Kokila" pitchFamily="34" charset="0"/>
              </a:rPr>
              <a:t>देव संस्कृति विश्व </a:t>
            </a:r>
            <a:r>
              <a:rPr lang="hi-IN" b="1" dirty="0" smtClean="0">
                <a:ln w="50800"/>
                <a:solidFill>
                  <a:schemeClr val="tx1"/>
                </a:solidFill>
                <a:effectLst/>
                <a:latin typeface="Kokila" pitchFamily="34" charset="0"/>
                <a:cs typeface="Kokila" pitchFamily="34" charset="0"/>
              </a:rPr>
              <a:t>विद्यालय</a:t>
            </a:r>
            <a:r>
              <a:rPr lang="en-US" b="1" dirty="0" smtClean="0">
                <a:ln w="50800"/>
                <a:solidFill>
                  <a:schemeClr val="tx1"/>
                </a:solidFill>
                <a:effectLst/>
                <a:latin typeface="Kokila" pitchFamily="34" charset="0"/>
                <a:cs typeface="Kokila" pitchFamily="34" charset="0"/>
              </a:rPr>
              <a:t>, </a:t>
            </a:r>
            <a:r>
              <a:rPr lang="hi-IN" b="1" dirty="0" smtClean="0">
                <a:ln w="50800"/>
                <a:solidFill>
                  <a:schemeClr val="tx1"/>
                </a:solidFill>
                <a:effectLst/>
                <a:latin typeface="Kokila" pitchFamily="34" charset="0"/>
                <a:cs typeface="Kokila" pitchFamily="34" charset="0"/>
              </a:rPr>
              <a:t>हरिद्वार</a:t>
            </a:r>
            <a:endParaRPr lang="en-US" dirty="0" smtClean="0">
              <a:solidFill>
                <a:schemeClr val="tx1"/>
              </a:solidFill>
              <a:latin typeface="Kokila" pitchFamily="34" charset="0"/>
              <a:cs typeface="Kokila" pitchFamily="34" charset="0"/>
            </a:endParaRPr>
          </a:p>
          <a:p>
            <a:endParaRPr lang="en-US" dirty="0"/>
          </a:p>
        </p:txBody>
      </p:sp>
      <p:sp>
        <p:nvSpPr>
          <p:cNvPr id="33794" name="AutoShape 2" descr="yagyopathy-option-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yagyopathy-logo.jpg"/>
          <p:cNvPicPr>
            <a:picLocks noChangeAspect="1"/>
          </p:cNvPicPr>
          <p:nvPr/>
        </p:nvPicPr>
        <p:blipFill>
          <a:blip r:embed="rId2"/>
          <a:stretch>
            <a:fillRect/>
          </a:stretch>
        </p:blipFill>
        <p:spPr>
          <a:xfrm>
            <a:off x="3714744" y="3214686"/>
            <a:ext cx="1714512" cy="14565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hi-IN" b="1" dirty="0"/>
              <a:t>चिकित्सीय </a:t>
            </a:r>
            <a:r>
              <a:rPr lang="hi-IN" b="1" dirty="0" smtClean="0"/>
              <a:t>यज्ञों </a:t>
            </a:r>
            <a:r>
              <a:rPr lang="hi-IN" b="1" dirty="0"/>
              <a:t>का स्वरुप</a:t>
            </a:r>
            <a:r>
              <a:rPr lang="en-US" dirty="0"/>
              <a:t/>
            </a:r>
            <a:br>
              <a:rPr lang="en-US" dirty="0"/>
            </a:br>
            <a:endParaRPr lang="hi-IN" dirty="0"/>
          </a:p>
        </p:txBody>
      </p:sp>
      <p:sp>
        <p:nvSpPr>
          <p:cNvPr id="8" name="Content Placeholder 7"/>
          <p:cNvSpPr>
            <a:spLocks noGrp="1"/>
          </p:cNvSpPr>
          <p:nvPr>
            <p:ph sz="half" idx="2"/>
          </p:nvPr>
        </p:nvSpPr>
        <p:spPr>
          <a:xfrm>
            <a:off x="3352800" y="1333500"/>
            <a:ext cx="5334000" cy="5113020"/>
          </a:xfrm>
        </p:spPr>
        <p:txBody>
          <a:bodyPr>
            <a:normAutofit fontScale="92500"/>
          </a:bodyPr>
          <a:lstStyle/>
          <a:p>
            <a:r>
              <a:rPr lang="hi-IN" dirty="0"/>
              <a:t>यज्ञ में आरोग्यवर्धक, कीटाणु नाशक एवं रोग निवारक अद्भुत गुण है. </a:t>
            </a:r>
            <a:endParaRPr lang="hi-IN" dirty="0" smtClean="0"/>
          </a:p>
          <a:p>
            <a:r>
              <a:rPr lang="hi-IN" dirty="0"/>
              <a:t>यज्ञीय वातावरण में बैठने व यज्ञ धूम्र को  साँस द्वारा अन्दर लेने से हर प्रकार के शारीरिक व मानसिक रोगों में अद्भुत लाभ मिलता है. </a:t>
            </a:r>
            <a:endParaRPr lang="hi-IN" dirty="0" smtClean="0"/>
          </a:p>
          <a:p>
            <a:r>
              <a:rPr lang="hi-IN" dirty="0"/>
              <a:t>ऐसे हवन देवताओं को प्रसन्न करने के लिए नहीं वरन चिकित्सा प्रयोजन के लिए होते है अत: इनमे </a:t>
            </a:r>
            <a:r>
              <a:rPr lang="hi-IN" dirty="0" smtClean="0"/>
              <a:t>सभी देव </a:t>
            </a:r>
            <a:r>
              <a:rPr lang="hi-IN" dirty="0"/>
              <a:t>पूजन आदि प्रक्रियाएं अत्यावश्यक नहीं होती है. </a:t>
            </a:r>
            <a:endParaRPr lang="en-US" dirty="0"/>
          </a:p>
          <a:p>
            <a:endParaRPr lang="hi-IN" dirty="0"/>
          </a:p>
        </p:txBody>
      </p:sp>
      <p:pic>
        <p:nvPicPr>
          <p:cNvPr id="7" name="Picture 6" descr="yagya-chikitsa.jpg"/>
          <p:cNvPicPr>
            <a:picLocks noChangeAspect="1"/>
          </p:cNvPicPr>
          <p:nvPr/>
        </p:nvPicPr>
        <p:blipFill>
          <a:blip r:embed="rId2"/>
          <a:srcRect l="18181" r="18182" b="-1819"/>
          <a:stretch>
            <a:fillRect/>
          </a:stretch>
        </p:blipFill>
        <p:spPr>
          <a:xfrm>
            <a:off x="357158" y="1500174"/>
            <a:ext cx="2946818" cy="47149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descr="yagyopathy-logo.jpg"/>
          <p:cNvPicPr>
            <a:picLocks noChangeAspect="1"/>
          </p:cNvPicPr>
          <p:nvPr/>
        </p:nvPicPr>
        <p:blipFill>
          <a:blip r:embed="rId3"/>
          <a:stretch>
            <a:fillRect/>
          </a:stretch>
        </p:blipFill>
        <p:spPr>
          <a:xfrm>
            <a:off x="7929586" y="5826286"/>
            <a:ext cx="1214414" cy="1031714"/>
          </a:xfrm>
          <a:prstGeom prst="rect">
            <a:avLst/>
          </a:prstGeom>
        </p:spPr>
      </p:pic>
    </p:spTree>
    <p:extLst>
      <p:ext uri="{BB962C8B-B14F-4D97-AF65-F5344CB8AC3E}">
        <p14:creationId xmlns="" xmlns:p14="http://schemas.microsoft.com/office/powerpoint/2010/main" val="3705272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i-IN" b="1" dirty="0"/>
              <a:t>चिकित्सीय </a:t>
            </a:r>
            <a:r>
              <a:rPr lang="hi-IN" b="1" dirty="0" smtClean="0"/>
              <a:t>यज्ञों </a:t>
            </a:r>
            <a:r>
              <a:rPr lang="hi-IN" b="1" dirty="0"/>
              <a:t>का स्वरुप</a:t>
            </a:r>
            <a:endParaRPr lang="hi-IN" dirty="0"/>
          </a:p>
        </p:txBody>
      </p:sp>
      <p:sp>
        <p:nvSpPr>
          <p:cNvPr id="6" name="Content Placeholder 5"/>
          <p:cNvSpPr>
            <a:spLocks noGrp="1"/>
          </p:cNvSpPr>
          <p:nvPr>
            <p:ph sz="half" idx="1"/>
          </p:nvPr>
        </p:nvSpPr>
        <p:spPr>
          <a:xfrm>
            <a:off x="304800" y="1600200"/>
            <a:ext cx="5181600" cy="4724400"/>
          </a:xfrm>
        </p:spPr>
        <p:txBody>
          <a:bodyPr>
            <a:normAutofit/>
          </a:bodyPr>
          <a:lstStyle/>
          <a:p>
            <a:r>
              <a:rPr lang="hi-IN" b="1" dirty="0" smtClean="0"/>
              <a:t>यज्ञ प्रक्रिया </a:t>
            </a:r>
            <a:r>
              <a:rPr lang="hi-IN" dirty="0" smtClean="0"/>
              <a:t>से </a:t>
            </a:r>
            <a:r>
              <a:rPr lang="hi-IN" b="1" dirty="0" smtClean="0"/>
              <a:t>दोहरा लाभ </a:t>
            </a:r>
            <a:r>
              <a:rPr lang="hi-IN" dirty="0" smtClean="0"/>
              <a:t>रोग </a:t>
            </a:r>
            <a:r>
              <a:rPr lang="hi-IN" b="1" dirty="0" smtClean="0"/>
              <a:t>निवारण </a:t>
            </a:r>
            <a:r>
              <a:rPr lang="hi-IN" dirty="0" smtClean="0"/>
              <a:t>एवं </a:t>
            </a:r>
            <a:r>
              <a:rPr lang="hi-IN" b="1" dirty="0" smtClean="0"/>
              <a:t>बल संवर्धन</a:t>
            </a:r>
          </a:p>
          <a:p>
            <a:pPr marL="514350" indent="-514350">
              <a:buAutoNum type="hindiNumParenR"/>
            </a:pPr>
            <a:r>
              <a:rPr lang="hi-IN" b="1" dirty="0" smtClean="0"/>
              <a:t>संयम व् ब्रम्हचर्य का पालन</a:t>
            </a:r>
          </a:p>
          <a:p>
            <a:pPr marL="514350" indent="-514350">
              <a:buAutoNum type="hindiNumParenR"/>
            </a:pPr>
            <a:r>
              <a:rPr lang="hi-IN" b="1" dirty="0" smtClean="0"/>
              <a:t>आहार-विहार </a:t>
            </a:r>
            <a:r>
              <a:rPr lang="hi-IN" b="1" dirty="0" smtClean="0"/>
              <a:t>में सात्विकता का </a:t>
            </a:r>
            <a:endParaRPr lang="hi-IN" b="1" dirty="0" smtClean="0"/>
          </a:p>
          <a:p>
            <a:pPr marL="514350" indent="-514350">
              <a:buNone/>
            </a:pPr>
            <a:r>
              <a:rPr lang="hi-IN" b="1" dirty="0" smtClean="0"/>
              <a:t>समुचित </a:t>
            </a:r>
            <a:r>
              <a:rPr lang="hi-IN" b="1" dirty="0" smtClean="0"/>
              <a:t>समावेश रखना</a:t>
            </a:r>
            <a:r>
              <a:rPr lang="hi-IN" dirty="0" smtClean="0"/>
              <a:t>, प्रकृति के अनुरूप जीवन जीना, शारीरिक और मानसिक क्षमताओ का दुरूपयोग न </a:t>
            </a:r>
            <a:r>
              <a:rPr lang="hi-IN" dirty="0" smtClean="0"/>
              <a:t>करना.</a:t>
            </a:r>
            <a:r>
              <a:rPr lang="en-US" dirty="0" smtClean="0"/>
              <a:t> </a:t>
            </a:r>
            <a:endParaRPr lang="hi-IN" dirty="0" smtClean="0"/>
          </a:p>
          <a:p>
            <a:pPr>
              <a:buNone/>
            </a:pPr>
            <a:r>
              <a:rPr lang="hi-IN" dirty="0" smtClean="0"/>
              <a:t>3) यज्ञ </a:t>
            </a:r>
            <a:r>
              <a:rPr lang="hi-IN" dirty="0" smtClean="0"/>
              <a:t>द्वारा रोगोपचार की प्रक्रिया आरम्भ </a:t>
            </a:r>
            <a:r>
              <a:rPr lang="hi-IN" dirty="0" smtClean="0"/>
              <a:t>करना</a:t>
            </a:r>
            <a:endParaRPr lang="hi-IN" dirty="0" smtClean="0"/>
          </a:p>
        </p:txBody>
      </p:sp>
      <p:pic>
        <p:nvPicPr>
          <p:cNvPr id="1027" name="Picture 3"/>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2172" y="1600200"/>
            <a:ext cx="2640828" cy="36861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6" descr="yagyopathy-logo.jpg"/>
          <p:cNvPicPr>
            <a:picLocks noChangeAspect="1"/>
          </p:cNvPicPr>
          <p:nvPr/>
        </p:nvPicPr>
        <p:blipFill>
          <a:blip r:embed="rId3"/>
          <a:stretch>
            <a:fillRect/>
          </a:stretch>
        </p:blipFill>
        <p:spPr>
          <a:xfrm>
            <a:off x="7929586" y="5826286"/>
            <a:ext cx="1214414" cy="1031714"/>
          </a:xfrm>
          <a:prstGeom prst="rect">
            <a:avLst/>
          </a:prstGeom>
        </p:spPr>
      </p:pic>
    </p:spTree>
    <p:extLst>
      <p:ext uri="{BB962C8B-B14F-4D97-AF65-F5344CB8AC3E}">
        <p14:creationId xmlns="" xmlns:p14="http://schemas.microsoft.com/office/powerpoint/2010/main" val="1010125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i-IN" b="1" dirty="0"/>
              <a:t>चिकित्सीय यज्ञ </a:t>
            </a:r>
          </a:p>
        </p:txBody>
      </p:sp>
      <p:sp>
        <p:nvSpPr>
          <p:cNvPr id="3" name="Content Placeholder 2"/>
          <p:cNvSpPr>
            <a:spLocks noGrp="1"/>
          </p:cNvSpPr>
          <p:nvPr>
            <p:ph sz="half" idx="1"/>
          </p:nvPr>
        </p:nvSpPr>
        <p:spPr>
          <a:xfrm>
            <a:off x="304800" y="1600200"/>
            <a:ext cx="4648200" cy="4724400"/>
          </a:xfrm>
        </p:spPr>
        <p:txBody>
          <a:bodyPr>
            <a:normAutofit fontScale="92500" lnSpcReduction="10000"/>
          </a:bodyPr>
          <a:lstStyle/>
          <a:p>
            <a:r>
              <a:rPr lang="hi-IN" dirty="0" smtClean="0"/>
              <a:t>रोग आने पर शरीर में दुर्बलता भी आ जाती है.</a:t>
            </a:r>
          </a:p>
          <a:p>
            <a:r>
              <a:rPr lang="hi-IN" dirty="0" smtClean="0"/>
              <a:t>यज्ञ में पौष्टिक पदार्थो का भी यजन होता है. उनकी ऊर्जा रोग निवारण का ही नहीं बल वर्धन का भी प्रयोजन पूरा करती है.</a:t>
            </a:r>
          </a:p>
          <a:p>
            <a:r>
              <a:rPr lang="hi-IN" dirty="0" smtClean="0"/>
              <a:t>यज्ञ सान्निध्य से बढ़ने वाली समर्थता शरीर को ओजस्वी, मस्तिष्क को मनस्वी और अंत:करण को तेजस्वी बनाती है.</a:t>
            </a:r>
            <a:endParaRPr lang="hi-IN"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86380" y="1500174"/>
            <a:ext cx="3461839" cy="37547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4" descr="yagyopathy-logo.jpg"/>
          <p:cNvPicPr>
            <a:picLocks noChangeAspect="1"/>
          </p:cNvPicPr>
          <p:nvPr/>
        </p:nvPicPr>
        <p:blipFill>
          <a:blip r:embed="rId3"/>
          <a:stretch>
            <a:fillRect/>
          </a:stretch>
        </p:blipFill>
        <p:spPr>
          <a:xfrm>
            <a:off x="7929586" y="5826286"/>
            <a:ext cx="1214414" cy="1031714"/>
          </a:xfrm>
          <a:prstGeom prst="rect">
            <a:avLst/>
          </a:prstGeom>
        </p:spPr>
      </p:pic>
    </p:spTree>
    <p:extLst>
      <p:ext uri="{BB962C8B-B14F-4D97-AF65-F5344CB8AC3E}">
        <p14:creationId xmlns="" xmlns:p14="http://schemas.microsoft.com/office/powerpoint/2010/main" val="4064953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चिकित्सीय यज्ञ </a:t>
            </a:r>
            <a:r>
              <a:rPr lang="hi-IN" dirty="0" smtClean="0"/>
              <a:t>- कुंड</a:t>
            </a:r>
            <a:endParaRPr lang="hi-IN" dirty="0"/>
          </a:p>
        </p:txBody>
      </p:sp>
      <p:sp>
        <p:nvSpPr>
          <p:cNvPr id="3" name="Content Placeholder 2"/>
          <p:cNvSpPr>
            <a:spLocks noGrp="1"/>
          </p:cNvSpPr>
          <p:nvPr>
            <p:ph sz="half" idx="1"/>
          </p:nvPr>
        </p:nvSpPr>
        <p:spPr/>
        <p:txBody>
          <a:bodyPr>
            <a:normAutofit fontScale="85000" lnSpcReduction="10000"/>
          </a:bodyPr>
          <a:lstStyle/>
          <a:p>
            <a:r>
              <a:rPr lang="hi-IN" dirty="0" smtClean="0"/>
              <a:t>ताम्बे के  हवन कुंड का प्रयोग सर्वोत्तम होता है. न होने पर लोहे अथवा मिटटी की वेदी भी बनायीं जा सकती है.</a:t>
            </a:r>
          </a:p>
          <a:p>
            <a:r>
              <a:rPr lang="hi-IN" dirty="0" smtClean="0"/>
              <a:t>भूमि पर १२ अंगुल लम्बी, १२ अंगुल चौड़ी व ३ अंगुल ऊंची पीली मिटटी अथवा बालू की वेदी बना लेनी चाहिए.</a:t>
            </a:r>
          </a:p>
          <a:p>
            <a:r>
              <a:rPr lang="hi-IN" dirty="0" smtClean="0"/>
              <a:t>कुंड का आकार चौकोर होना चाहिए व उलटे पिरामिड की तरह होना चाहिए.</a:t>
            </a:r>
            <a:endParaRPr lang="hi-IN"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2066" y="1500174"/>
            <a:ext cx="3657600" cy="420624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4" descr="yagyopathy-logo.jpg"/>
          <p:cNvPicPr>
            <a:picLocks noChangeAspect="1"/>
          </p:cNvPicPr>
          <p:nvPr/>
        </p:nvPicPr>
        <p:blipFill>
          <a:blip r:embed="rId3"/>
          <a:stretch>
            <a:fillRect/>
          </a:stretch>
        </p:blipFill>
        <p:spPr>
          <a:xfrm>
            <a:off x="7929586" y="5826286"/>
            <a:ext cx="1214414" cy="1031714"/>
          </a:xfrm>
          <a:prstGeom prst="rect">
            <a:avLst/>
          </a:prstGeom>
        </p:spPr>
      </p:pic>
    </p:spTree>
    <p:extLst>
      <p:ext uri="{BB962C8B-B14F-4D97-AF65-F5344CB8AC3E}">
        <p14:creationId xmlns="" xmlns:p14="http://schemas.microsoft.com/office/powerpoint/2010/main" val="785676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चिकित्सीय यज्ञ</a:t>
            </a:r>
          </a:p>
        </p:txBody>
      </p:sp>
      <p:sp>
        <p:nvSpPr>
          <p:cNvPr id="3" name="Content Placeholder 2"/>
          <p:cNvSpPr>
            <a:spLocks noGrp="1"/>
          </p:cNvSpPr>
          <p:nvPr>
            <p:ph idx="1"/>
          </p:nvPr>
        </p:nvSpPr>
        <p:spPr/>
        <p:txBody>
          <a:bodyPr/>
          <a:lstStyle/>
          <a:p>
            <a:r>
              <a:rPr lang="hi-IN" dirty="0" smtClean="0"/>
              <a:t>रोगी </a:t>
            </a:r>
            <a:r>
              <a:rPr lang="hi-IN" smtClean="0"/>
              <a:t>को हवन </a:t>
            </a:r>
            <a:r>
              <a:rPr lang="hi-IN" dirty="0" smtClean="0"/>
              <a:t>कुंड के पास पूरब की ओर मुख करके बैठना चाहिए.</a:t>
            </a:r>
          </a:p>
          <a:p>
            <a:r>
              <a:rPr lang="hi-IN" dirty="0"/>
              <a:t>पवित्रीकरण, चन्दन धारण व प्राणायाम के पश्चात अपने गुरु व इष्ट का ध्यान करके </a:t>
            </a:r>
            <a:r>
              <a:rPr lang="hi-IN" dirty="0" smtClean="0"/>
              <a:t>आह्वाहन  </a:t>
            </a:r>
            <a:r>
              <a:rPr lang="hi-IN" dirty="0"/>
              <a:t>करना चाहिये. फिर अग्निस्थापना करके वेदी व अग्नि पूजन करके हवन प्रारंभ कर देना चाहिए.</a:t>
            </a:r>
          </a:p>
        </p:txBody>
      </p:sp>
      <p:pic>
        <p:nvPicPr>
          <p:cNvPr id="4" name="Picture 3" descr="yagyopathy-logo.jpg"/>
          <p:cNvPicPr>
            <a:picLocks noChangeAspect="1"/>
          </p:cNvPicPr>
          <p:nvPr/>
        </p:nvPicPr>
        <p:blipFill>
          <a:blip r:embed="rId2"/>
          <a:stretch>
            <a:fillRect/>
          </a:stretch>
        </p:blipFill>
        <p:spPr>
          <a:xfrm>
            <a:off x="7929586" y="5826286"/>
            <a:ext cx="1214414" cy="1031714"/>
          </a:xfrm>
          <a:prstGeom prst="rect">
            <a:avLst/>
          </a:prstGeom>
        </p:spPr>
      </p:pic>
    </p:spTree>
    <p:extLst>
      <p:ext uri="{BB962C8B-B14F-4D97-AF65-F5344CB8AC3E}">
        <p14:creationId xmlns="" xmlns:p14="http://schemas.microsoft.com/office/powerpoint/2010/main" val="3491023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चिकित्सीय </a:t>
            </a:r>
            <a:r>
              <a:rPr lang="hi-IN" dirty="0" smtClean="0"/>
              <a:t>यज्ञ - प्रारूप</a:t>
            </a:r>
            <a:endParaRPr lang="hi-IN" dirty="0"/>
          </a:p>
        </p:txBody>
      </p:sp>
      <p:sp>
        <p:nvSpPr>
          <p:cNvPr id="3" name="Content Placeholder 2"/>
          <p:cNvSpPr>
            <a:spLocks noGrp="1"/>
          </p:cNvSpPr>
          <p:nvPr>
            <p:ph idx="1"/>
          </p:nvPr>
        </p:nvSpPr>
        <p:spPr/>
        <p:txBody>
          <a:bodyPr>
            <a:normAutofit fontScale="92500" lnSpcReduction="10000"/>
          </a:bodyPr>
          <a:lstStyle/>
          <a:p>
            <a:pPr marL="0" indent="0">
              <a:buNone/>
            </a:pPr>
            <a:r>
              <a:rPr lang="hi-IN" dirty="0"/>
              <a:t>हवन में </a:t>
            </a:r>
            <a:endParaRPr lang="en-US" dirty="0"/>
          </a:p>
          <a:p>
            <a:pPr lvl="0"/>
            <a:r>
              <a:rPr lang="hi-IN" dirty="0"/>
              <a:t>7   आज्याहुतियाँ घी से</a:t>
            </a:r>
            <a:endParaRPr lang="en-US" dirty="0"/>
          </a:p>
          <a:p>
            <a:pPr lvl="0"/>
            <a:r>
              <a:rPr lang="hi-IN" dirty="0"/>
              <a:t>२४ आहुतियाँ गायत्री मंत्र</a:t>
            </a:r>
            <a:r>
              <a:rPr lang="hi-IN" dirty="0" smtClean="0"/>
              <a:t>/</a:t>
            </a:r>
          </a:p>
          <a:p>
            <a:pPr lvl="0">
              <a:buNone/>
            </a:pPr>
            <a:r>
              <a:rPr lang="hi-IN" dirty="0" smtClean="0"/>
              <a:t>( </a:t>
            </a:r>
            <a:r>
              <a:rPr lang="hi-IN" dirty="0" smtClean="0"/>
              <a:t>सूर्य / चन्द्र </a:t>
            </a:r>
            <a:r>
              <a:rPr lang="hi-IN" dirty="0"/>
              <a:t>गायत्री मंत्र </a:t>
            </a:r>
            <a:r>
              <a:rPr lang="hi-IN" dirty="0" smtClean="0"/>
              <a:t>से चिकित्सक के परामर्श से)</a:t>
            </a:r>
            <a:endParaRPr lang="en-US" dirty="0"/>
          </a:p>
          <a:p>
            <a:pPr lvl="0"/>
            <a:r>
              <a:rPr lang="hi-IN" b="1" dirty="0"/>
              <a:t>५/११</a:t>
            </a:r>
            <a:r>
              <a:rPr lang="hi-IN" dirty="0"/>
              <a:t> आहुतियाँ </a:t>
            </a:r>
            <a:r>
              <a:rPr lang="hi-IN" b="1" dirty="0"/>
              <a:t>महाम्रितुन्जय मंत्र </a:t>
            </a:r>
            <a:r>
              <a:rPr lang="hi-IN" dirty="0"/>
              <a:t>से देनी है</a:t>
            </a:r>
            <a:endParaRPr lang="en-US" dirty="0"/>
          </a:p>
          <a:p>
            <a:pPr lvl="0"/>
            <a:r>
              <a:rPr lang="hi-IN" dirty="0"/>
              <a:t>इसके बाद पूर्णाहुति देकर वसोधरा, घ्रितावरण, भस्मधारण करके शान्तिपाठ करके यज्ञ समाप्त करना चाहिए.</a:t>
            </a:r>
            <a:endParaRPr lang="en-US" dirty="0"/>
          </a:p>
          <a:p>
            <a:endParaRPr lang="hi-IN" dirty="0"/>
          </a:p>
        </p:txBody>
      </p:sp>
      <p:pic>
        <p:nvPicPr>
          <p:cNvPr id="4" name="Picture 3" descr="yagyopathy-logo.jpg"/>
          <p:cNvPicPr>
            <a:picLocks noChangeAspect="1"/>
          </p:cNvPicPr>
          <p:nvPr/>
        </p:nvPicPr>
        <p:blipFill>
          <a:blip r:embed="rId2"/>
          <a:stretch>
            <a:fillRect/>
          </a:stretch>
        </p:blipFill>
        <p:spPr>
          <a:xfrm>
            <a:off x="7929586" y="5826286"/>
            <a:ext cx="1214414" cy="1031714"/>
          </a:xfrm>
          <a:prstGeom prst="rect">
            <a:avLst/>
          </a:prstGeom>
        </p:spPr>
      </p:pic>
    </p:spTree>
    <p:extLst>
      <p:ext uri="{BB962C8B-B14F-4D97-AF65-F5344CB8AC3E}">
        <p14:creationId xmlns="" xmlns:p14="http://schemas.microsoft.com/office/powerpoint/2010/main" val="2991203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b="1" dirty="0"/>
              <a:t>चिकित्सीय </a:t>
            </a:r>
            <a:r>
              <a:rPr lang="hi-IN" b="1" dirty="0" smtClean="0"/>
              <a:t>यज्ञ – पश्चात् चिकित्सा</a:t>
            </a:r>
            <a:endParaRPr lang="hi-IN" b="1" dirty="0"/>
          </a:p>
        </p:txBody>
      </p:sp>
      <p:sp>
        <p:nvSpPr>
          <p:cNvPr id="3" name="Content Placeholder 2"/>
          <p:cNvSpPr>
            <a:spLocks noGrp="1"/>
          </p:cNvSpPr>
          <p:nvPr>
            <p:ph idx="1"/>
          </p:nvPr>
        </p:nvSpPr>
        <p:spPr/>
        <p:txBody>
          <a:bodyPr>
            <a:normAutofit lnSpcReduction="10000"/>
          </a:bodyPr>
          <a:lstStyle/>
          <a:p>
            <a:r>
              <a:rPr lang="hi-IN" b="1" dirty="0" smtClean="0"/>
              <a:t>हवन के अंत में समीप रखे हुए जलपात्र में कुश, दुर्वा या पुष्प डुबो कर गायत्री मंत्र पढ़ते हुए रोगी के ऊपर उस जल </a:t>
            </a:r>
            <a:r>
              <a:rPr lang="hi-IN" b="1" dirty="0" smtClean="0"/>
              <a:t>से </a:t>
            </a:r>
            <a:r>
              <a:rPr lang="hi-IN" b="1" dirty="0" smtClean="0"/>
              <a:t>मार्जन करें</a:t>
            </a:r>
          </a:p>
          <a:p>
            <a:pPr lvl="0"/>
            <a:r>
              <a:rPr lang="hi-IN" dirty="0" smtClean="0"/>
              <a:t>यज्ञ </a:t>
            </a:r>
            <a:r>
              <a:rPr lang="hi-IN" dirty="0"/>
              <a:t>समाप्त होने के पश्चात ३० मिनट तक मरीज़ को  उस वातावरण में शांति पूर्वक बैठ कर </a:t>
            </a:r>
            <a:r>
              <a:rPr lang="hi-IN" b="1" dirty="0"/>
              <a:t>१० मिनट का जप </a:t>
            </a:r>
            <a:r>
              <a:rPr lang="hi-IN" dirty="0"/>
              <a:t>व </a:t>
            </a:r>
            <a:r>
              <a:rPr lang="hi-IN" b="1" dirty="0"/>
              <a:t>२० मिनट का प्राणायाम  कराना चाहिए</a:t>
            </a:r>
            <a:r>
              <a:rPr lang="hi-IN" dirty="0"/>
              <a:t>.</a:t>
            </a:r>
            <a:endParaRPr lang="en-US" dirty="0"/>
          </a:p>
          <a:p>
            <a:pPr lvl="0"/>
            <a:r>
              <a:rPr lang="hi-IN" b="1" dirty="0"/>
              <a:t>जिन विशेष औषधियों से हवन किया गया था उन्ही का काढ़ा बना कर दो बार लेना है </a:t>
            </a:r>
            <a:r>
              <a:rPr lang="hi-IN" dirty="0"/>
              <a:t>. </a:t>
            </a:r>
            <a:endParaRPr lang="en-US" dirty="0"/>
          </a:p>
          <a:p>
            <a:endParaRPr lang="hi-IN" dirty="0"/>
          </a:p>
        </p:txBody>
      </p:sp>
      <p:pic>
        <p:nvPicPr>
          <p:cNvPr id="4" name="Picture 3" descr="yagyopathy-logo.jpg"/>
          <p:cNvPicPr>
            <a:picLocks noChangeAspect="1"/>
          </p:cNvPicPr>
          <p:nvPr/>
        </p:nvPicPr>
        <p:blipFill>
          <a:blip r:embed="rId2"/>
          <a:stretch>
            <a:fillRect/>
          </a:stretch>
        </p:blipFill>
        <p:spPr>
          <a:xfrm>
            <a:off x="7929586" y="5826286"/>
            <a:ext cx="1214414" cy="1031714"/>
          </a:xfrm>
          <a:prstGeom prst="rect">
            <a:avLst/>
          </a:prstGeom>
        </p:spPr>
      </p:pic>
    </p:spTree>
    <p:extLst>
      <p:ext uri="{BB962C8B-B14F-4D97-AF65-F5344CB8AC3E}">
        <p14:creationId xmlns="" xmlns:p14="http://schemas.microsoft.com/office/powerpoint/2010/main" val="4146065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hi-IN" dirty="0" smtClean="0"/>
              <a:t>यज्ञोपरांत</a:t>
            </a:r>
            <a:endParaRPr lang="en-US" dirty="0"/>
          </a:p>
        </p:txBody>
      </p:sp>
      <p:sp>
        <p:nvSpPr>
          <p:cNvPr id="3" name="Content Placeholder 2"/>
          <p:cNvSpPr>
            <a:spLocks noGrp="1"/>
          </p:cNvSpPr>
          <p:nvPr>
            <p:ph idx="1"/>
          </p:nvPr>
        </p:nvSpPr>
        <p:spPr/>
        <p:txBody>
          <a:bodyPr>
            <a:normAutofit/>
          </a:bodyPr>
          <a:lstStyle/>
          <a:p>
            <a:r>
              <a:rPr lang="hi-IN" b="1" dirty="0" smtClean="0"/>
              <a:t>यज्ञ </a:t>
            </a:r>
            <a:r>
              <a:rPr lang="hi-IN" b="1" dirty="0" smtClean="0"/>
              <a:t>भस्म </a:t>
            </a:r>
            <a:r>
              <a:rPr lang="hi-IN" dirty="0" smtClean="0"/>
              <a:t>थोड़ी ज्यादा लेकर रोगी के मस्तक, ह्रदय, कंठ, पेट, नाभि तथा दोनों भुजाओं पर लगायें.</a:t>
            </a:r>
          </a:p>
          <a:p>
            <a:r>
              <a:rPr lang="hi-IN" b="1" dirty="0" smtClean="0"/>
              <a:t>घृत पात्र में बचे हुए घृत को लेकर रोगी के मस्तक व ह्रदय पर </a:t>
            </a:r>
            <a:r>
              <a:rPr lang="hi-IN" b="1" dirty="0" smtClean="0"/>
              <a:t>लगाना चाहिए.</a:t>
            </a:r>
            <a:endParaRPr lang="hi-IN" b="1" dirty="0" smtClean="0"/>
          </a:p>
          <a:p>
            <a:pPr lvl="0"/>
            <a:r>
              <a:rPr lang="hi-IN" b="1" dirty="0" smtClean="0"/>
              <a:t>शाम को यदि बन पड़े तो औषधियों को जला कर उनके धूम्र को पुन: लेने की व्यवस्था करनी चाहिए.</a:t>
            </a:r>
            <a:endParaRPr lang="en-US" b="1" dirty="0" smtClean="0"/>
          </a:p>
          <a:p>
            <a:endParaRPr lang="hi-IN" dirty="0" smtClean="0"/>
          </a:p>
          <a:p>
            <a:pPr>
              <a:buNone/>
            </a:pPr>
            <a:endParaRPr lang="en-US" dirty="0"/>
          </a:p>
        </p:txBody>
      </p:sp>
      <p:pic>
        <p:nvPicPr>
          <p:cNvPr id="4" name="Picture 3" descr="yagyopathy-logo.jpg"/>
          <p:cNvPicPr>
            <a:picLocks noChangeAspect="1"/>
          </p:cNvPicPr>
          <p:nvPr/>
        </p:nvPicPr>
        <p:blipFill>
          <a:blip r:embed="rId2"/>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u="sng" dirty="0" smtClean="0"/>
              <a:t>यज्ञशाला</a:t>
            </a:r>
            <a:endParaRPr lang="hi-IN" u="sng" dirty="0"/>
          </a:p>
        </p:txBody>
      </p:sp>
      <p:sp>
        <p:nvSpPr>
          <p:cNvPr id="3" name="Content Placeholder 2"/>
          <p:cNvSpPr>
            <a:spLocks noGrp="1"/>
          </p:cNvSpPr>
          <p:nvPr>
            <p:ph sz="half" idx="1"/>
          </p:nvPr>
        </p:nvSpPr>
        <p:spPr>
          <a:xfrm>
            <a:off x="304800" y="1600200"/>
            <a:ext cx="5181600" cy="5120640"/>
          </a:xfrm>
        </p:spPr>
        <p:txBody>
          <a:bodyPr>
            <a:normAutofit fontScale="92500" lnSpcReduction="20000"/>
          </a:bodyPr>
          <a:lstStyle/>
          <a:p>
            <a:r>
              <a:rPr lang="hi-IN" dirty="0" smtClean="0"/>
              <a:t>यज्ञशाला १५</a:t>
            </a:r>
            <a:r>
              <a:rPr lang="en-IN" dirty="0" smtClean="0"/>
              <a:t>X</a:t>
            </a:r>
            <a:r>
              <a:rPr lang="hi-IN" dirty="0" smtClean="0"/>
              <a:t>१५ फिट की कम से कम होनी चाहिए.</a:t>
            </a:r>
          </a:p>
          <a:p>
            <a:r>
              <a:rPr lang="hi-IN" dirty="0" smtClean="0"/>
              <a:t>यज्ञशाला के चारो तरफ पेड़ पौधे या हरियाली होनी चाहिए.</a:t>
            </a:r>
          </a:p>
          <a:p>
            <a:r>
              <a:rPr lang="hi-IN" dirty="0" smtClean="0"/>
              <a:t>उसमे ऊपर से धुँआ  निकलने के लिए खुला होना चाहिए.</a:t>
            </a:r>
          </a:p>
          <a:p>
            <a:r>
              <a:rPr lang="hi-IN" dirty="0" smtClean="0"/>
              <a:t>अन्दर कुंड के चारो तरफ नाली में पानी होना चाहिए</a:t>
            </a:r>
          </a:p>
          <a:p>
            <a:r>
              <a:rPr lang="hi-IN" dirty="0" smtClean="0"/>
              <a:t>चारो कोने में ३ फिट की ऊचाई पर जल से भरे कलश रखने चाहिए.</a:t>
            </a:r>
          </a:p>
          <a:p>
            <a:r>
              <a:rPr lang="hi-IN" dirty="0" smtClean="0"/>
              <a:t>यज्ञशाला की नियमित रूप से सफायी एवं रंगाई- पुताई होनी चाहिए.</a:t>
            </a:r>
          </a:p>
          <a:p>
            <a:endParaRPr lang="hi-IN"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43570" y="1643050"/>
            <a:ext cx="3067040" cy="3857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4" descr="yagyopathy-logo.jpg"/>
          <p:cNvPicPr>
            <a:picLocks noChangeAspect="1"/>
          </p:cNvPicPr>
          <p:nvPr/>
        </p:nvPicPr>
        <p:blipFill>
          <a:blip r:embed="rId3"/>
          <a:stretch>
            <a:fillRect/>
          </a:stretch>
        </p:blipFill>
        <p:spPr>
          <a:xfrm>
            <a:off x="7929586" y="5826286"/>
            <a:ext cx="1214414" cy="1031714"/>
          </a:xfrm>
          <a:prstGeom prst="rect">
            <a:avLst/>
          </a:prstGeom>
        </p:spPr>
      </p:pic>
    </p:spTree>
    <p:extLst>
      <p:ext uri="{BB962C8B-B14F-4D97-AF65-F5344CB8AC3E}">
        <p14:creationId xmlns="" xmlns:p14="http://schemas.microsoft.com/office/powerpoint/2010/main" val="2024232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hi-IN" dirty="0" smtClean="0"/>
              <a:t>यज्ञोपचार में प्रयुक्त समिधा एवं हवन सामग्री</a:t>
            </a:r>
            <a:endParaRPr lang="en-US" dirty="0"/>
          </a:p>
        </p:txBody>
      </p:sp>
      <p:sp>
        <p:nvSpPr>
          <p:cNvPr id="3" name="Content Placeholder 2"/>
          <p:cNvSpPr>
            <a:spLocks noGrp="1"/>
          </p:cNvSpPr>
          <p:nvPr>
            <p:ph sz="half" idx="1"/>
          </p:nvPr>
        </p:nvSpPr>
        <p:spPr/>
        <p:txBody>
          <a:bodyPr>
            <a:normAutofit fontScale="92500" lnSpcReduction="20000"/>
          </a:bodyPr>
          <a:lstStyle/>
          <a:p>
            <a:r>
              <a:rPr lang="hi-IN" dirty="0" smtClean="0"/>
              <a:t>यज्ञ </a:t>
            </a:r>
            <a:r>
              <a:rPr lang="hi-IN" dirty="0" smtClean="0"/>
              <a:t>के लिए समिधा की लकड़ी आम, पीपल, बड, गूलर, छोंकर, बेल, ढाक आदि के पुराने पेड़ की खूब सूखी हुई लेनी चाहिए.</a:t>
            </a:r>
          </a:p>
          <a:p>
            <a:r>
              <a:rPr lang="hi-IN" dirty="0" smtClean="0"/>
              <a:t>देवदारु, अगर, तगर इत्यादि सुगन्धित लकडियाँ भी थोड़ी बहुत मिला ली जाये तो अच्छा रहता है.</a:t>
            </a:r>
          </a:p>
          <a:p>
            <a:r>
              <a:rPr lang="hi-IN" dirty="0" smtClean="0"/>
              <a:t>सामग्री नई, सूखी, ताजी और साफ़ होनी चाहिए.</a:t>
            </a:r>
            <a:endParaRPr lang="en-US" dirty="0"/>
          </a:p>
        </p:txBody>
      </p:sp>
      <p:pic>
        <p:nvPicPr>
          <p:cNvPr id="5" name="Content Placeholder 4" descr="samidha1.jpg"/>
          <p:cNvPicPr>
            <a:picLocks noGrp="1" noChangeAspect="1"/>
          </p:cNvPicPr>
          <p:nvPr>
            <p:ph sz="half" idx="2"/>
          </p:nvPr>
        </p:nvPicPr>
        <p:blipFill>
          <a:blip r:embed="rId2" cstate="print"/>
          <a:stretch>
            <a:fillRect/>
          </a:stretch>
        </p:blipFill>
        <p:spPr>
          <a:xfrm>
            <a:off x="4357686" y="2428868"/>
            <a:ext cx="4102104" cy="3072618"/>
          </a:xfrm>
        </p:spPr>
      </p:pic>
      <p:pic>
        <p:nvPicPr>
          <p:cNvPr id="6" name="Picture 5" descr="yagyopathy-logo.jpg"/>
          <p:cNvPicPr>
            <a:picLocks noChangeAspect="1"/>
          </p:cNvPicPr>
          <p:nvPr/>
        </p:nvPicPr>
        <p:blipFill>
          <a:blip r:embed="rId3"/>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hi-IN" sz="3200" dirty="0" smtClean="0"/>
              <a:t>यज्ञ वैदिक श्लोक</a:t>
            </a:r>
            <a:endParaRPr lang="en-US" sz="3200" dirty="0"/>
          </a:p>
        </p:txBody>
      </p:sp>
      <p:sp>
        <p:nvSpPr>
          <p:cNvPr id="3" name="Content Placeholder 2"/>
          <p:cNvSpPr>
            <a:spLocks noGrp="1"/>
          </p:cNvSpPr>
          <p:nvPr>
            <p:ph sz="half" idx="1"/>
          </p:nvPr>
        </p:nvSpPr>
        <p:spPr>
          <a:xfrm>
            <a:off x="457200" y="1600200"/>
            <a:ext cx="5122912" cy="4997152"/>
          </a:xfrm>
        </p:spPr>
        <p:txBody>
          <a:bodyPr>
            <a:normAutofit fontScale="77500" lnSpcReduction="20000"/>
          </a:bodyPr>
          <a:lstStyle/>
          <a:p>
            <a:r>
              <a:rPr lang="hi-IN" dirty="0" smtClean="0"/>
              <a:t>“अयं यज्ञो विश्वस्य भुवनस्य नाभिः” – ऋग वेद</a:t>
            </a:r>
          </a:p>
          <a:p>
            <a:r>
              <a:rPr lang="hi-IN" dirty="0" smtClean="0"/>
              <a:t>“यज्ञः प्रथिविम  धारयन्ति</a:t>
            </a:r>
            <a:r>
              <a:rPr lang="hi-IN" dirty="0" smtClean="0"/>
              <a:t>” – </a:t>
            </a:r>
            <a:r>
              <a:rPr lang="hi-IN" sz="2400" b="1" dirty="0" smtClean="0"/>
              <a:t>अथर्व वेद</a:t>
            </a:r>
            <a:endParaRPr lang="hi-IN" sz="2400" b="1" dirty="0" smtClean="0"/>
          </a:p>
          <a:p>
            <a:pPr>
              <a:buNone/>
            </a:pPr>
            <a:r>
              <a:rPr lang="hi-IN" sz="1800" i="1" dirty="0" smtClean="0">
                <a:solidFill>
                  <a:srgbClr val="FF0000"/>
                </a:solidFill>
              </a:rPr>
              <a:t>श्री मदभगवतगीता के अठारहवे अध्याय में भगवान् श्री </a:t>
            </a:r>
            <a:r>
              <a:rPr lang="hi-IN" sz="1800" i="1" dirty="0" smtClean="0">
                <a:solidFill>
                  <a:srgbClr val="FF0000"/>
                </a:solidFill>
              </a:rPr>
              <a:t>कृष्ण कहते है</a:t>
            </a:r>
          </a:p>
          <a:p>
            <a:r>
              <a:rPr lang="hi-IN" dirty="0" smtClean="0"/>
              <a:t>“</a:t>
            </a:r>
            <a:r>
              <a:rPr lang="hi-IN" dirty="0" smtClean="0"/>
              <a:t>यज्ञदानतपः </a:t>
            </a:r>
            <a:r>
              <a:rPr lang="hi-IN" dirty="0" smtClean="0"/>
              <a:t>कर्म न त्याज्यं कार्यमेव तत</a:t>
            </a:r>
            <a:r>
              <a:rPr lang="hi-IN" dirty="0" smtClean="0"/>
              <a:t>” – </a:t>
            </a:r>
          </a:p>
          <a:p>
            <a:r>
              <a:rPr lang="hi-IN" dirty="0" smtClean="0"/>
              <a:t>यज्ञार्थकर्मणोअन्यत्र लोकोय्म कर्मबन्धनः</a:t>
            </a:r>
            <a:endParaRPr lang="hi-IN" dirty="0" smtClean="0"/>
          </a:p>
          <a:p>
            <a:pPr>
              <a:buNone/>
            </a:pPr>
            <a:endParaRPr lang="hi-IN" sz="1800" i="1" dirty="0" smtClean="0"/>
          </a:p>
          <a:p>
            <a:pPr>
              <a:buNone/>
            </a:pPr>
            <a:r>
              <a:rPr lang="hi-IN" sz="1800" i="1" dirty="0" smtClean="0">
                <a:solidFill>
                  <a:srgbClr val="FF0000"/>
                </a:solidFill>
              </a:rPr>
              <a:t>श्री मदभगवतगीता अध्याय 3.9</a:t>
            </a:r>
          </a:p>
          <a:p>
            <a:pPr>
              <a:buNone/>
            </a:pPr>
            <a:r>
              <a:rPr lang="hi-IN" sz="2100" b="1" dirty="0" smtClean="0"/>
              <a:t>यज्ञादि कर्मो के अतिरिक्त समस्त कर्म लौकिक बन्धन का कारण बन जाते है.</a:t>
            </a:r>
          </a:p>
          <a:p>
            <a:pPr>
              <a:buNone/>
            </a:pPr>
            <a:endParaRPr lang="hi-IN" sz="2100" b="1" dirty="0" smtClean="0"/>
          </a:p>
          <a:p>
            <a:pPr>
              <a:buNone/>
            </a:pPr>
            <a:r>
              <a:rPr lang="hi-IN" sz="2100" b="1" dirty="0" smtClean="0"/>
              <a:t>इस प्रकार वेदों से लेकर समस्त सनातन साहित्य में </a:t>
            </a:r>
          </a:p>
          <a:p>
            <a:pPr>
              <a:buNone/>
            </a:pPr>
            <a:endParaRPr lang="hi-IN" sz="2100" b="1" dirty="0" smtClean="0"/>
          </a:p>
          <a:p>
            <a:pPr>
              <a:buNone/>
            </a:pPr>
            <a:r>
              <a:rPr lang="hi-IN" sz="2100" b="1" dirty="0" smtClean="0"/>
              <a:t>यज्ञ सनातन साहित्य में यज्ञ को मनुष्य का प्रधान कर्म कहा गया है!</a:t>
            </a:r>
          </a:p>
          <a:p>
            <a:pPr>
              <a:buNone/>
            </a:pPr>
            <a:endParaRPr lang="hi-IN" sz="1800" u="sng" dirty="0" smtClean="0"/>
          </a:p>
          <a:p>
            <a:pPr>
              <a:buNone/>
            </a:pPr>
            <a:endParaRPr lang="hi-IN" sz="1800" u="sng" dirty="0" smtClean="0"/>
          </a:p>
        </p:txBody>
      </p:sp>
      <p:sp>
        <p:nvSpPr>
          <p:cNvPr id="31746" name="AutoShape 2" descr="Image result for srimadbhagwatgi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ved.png"/>
          <p:cNvPicPr>
            <a:picLocks noChangeAspect="1"/>
          </p:cNvPicPr>
          <p:nvPr/>
        </p:nvPicPr>
        <p:blipFill>
          <a:blip r:embed="rId2"/>
          <a:stretch>
            <a:fillRect/>
          </a:stretch>
        </p:blipFill>
        <p:spPr>
          <a:xfrm>
            <a:off x="6572264" y="1500174"/>
            <a:ext cx="2071702" cy="1854173"/>
          </a:xfrm>
          <a:prstGeom prst="rect">
            <a:avLst/>
          </a:prstGeom>
        </p:spPr>
      </p:pic>
      <p:pic>
        <p:nvPicPr>
          <p:cNvPr id="7" name="Picture 6" descr="ved.jpg"/>
          <p:cNvPicPr>
            <a:picLocks noChangeAspect="1"/>
          </p:cNvPicPr>
          <p:nvPr/>
        </p:nvPicPr>
        <p:blipFill>
          <a:blip r:embed="rId3"/>
          <a:stretch>
            <a:fillRect/>
          </a:stretch>
        </p:blipFill>
        <p:spPr>
          <a:xfrm>
            <a:off x="5643570" y="3500438"/>
            <a:ext cx="5724525" cy="2219325"/>
          </a:xfrm>
          <a:prstGeom prst="rect">
            <a:avLst/>
          </a:prstGeom>
        </p:spPr>
      </p:pic>
      <p:pic>
        <p:nvPicPr>
          <p:cNvPr id="8" name="Picture 7" descr="yagyopathy-logo.jpg"/>
          <p:cNvPicPr>
            <a:picLocks noChangeAspect="1"/>
          </p:cNvPicPr>
          <p:nvPr/>
        </p:nvPicPr>
        <p:blipFill>
          <a:blip r:embed="rId4"/>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hi-IN" dirty="0" smtClean="0"/>
              <a:t>हवन सामग्री</a:t>
            </a:r>
            <a:endParaRPr lang="en-US" dirty="0"/>
          </a:p>
        </p:txBody>
      </p:sp>
      <p:sp>
        <p:nvSpPr>
          <p:cNvPr id="3" name="Content Placeholder 2"/>
          <p:cNvSpPr>
            <a:spLocks noGrp="1"/>
          </p:cNvSpPr>
          <p:nvPr>
            <p:ph sz="half" idx="1"/>
          </p:nvPr>
        </p:nvSpPr>
        <p:spPr>
          <a:xfrm>
            <a:off x="3995936" y="1484784"/>
            <a:ext cx="4830688" cy="4658860"/>
          </a:xfrm>
        </p:spPr>
        <p:txBody>
          <a:bodyPr>
            <a:normAutofit fontScale="85000" lnSpcReduction="20000"/>
          </a:bodyPr>
          <a:lstStyle/>
          <a:p>
            <a:r>
              <a:rPr lang="hi-IN" dirty="0" smtClean="0"/>
              <a:t>सभी रोगों में प्रयुक्त होने वाली कामन हवन सामग्री:</a:t>
            </a:r>
          </a:p>
          <a:p>
            <a:r>
              <a:rPr lang="hi-IN" b="1" dirty="0" smtClean="0"/>
              <a:t>अगर, तगर, देवदारु, चन्दन, रक्तचंदन, गूगल, जायफल, लौंग, चिरायता, असगंध</a:t>
            </a:r>
            <a:r>
              <a:rPr lang="hi-IN" dirty="0" smtClean="0"/>
              <a:t> – ये दसों चीजों को सामान भाग में लेनी चाहिए. </a:t>
            </a:r>
          </a:p>
          <a:p>
            <a:r>
              <a:rPr lang="hi-IN" dirty="0" smtClean="0"/>
              <a:t>इसके साथ में </a:t>
            </a:r>
            <a:r>
              <a:rPr lang="hi-IN" dirty="0" smtClean="0"/>
              <a:t>सामान्य </a:t>
            </a:r>
            <a:r>
              <a:rPr lang="hi-IN" dirty="0" smtClean="0"/>
              <a:t>हवन सामग्री </a:t>
            </a:r>
            <a:r>
              <a:rPr lang="hi-IN" dirty="0" smtClean="0"/>
              <a:t>(शांतिकुंज </a:t>
            </a:r>
            <a:r>
              <a:rPr lang="hi-IN" dirty="0" smtClean="0"/>
              <a:t>वाली) </a:t>
            </a:r>
            <a:r>
              <a:rPr lang="hi-IN" dirty="0" smtClean="0"/>
              <a:t>व </a:t>
            </a:r>
            <a:r>
              <a:rPr lang="hi-IN" dirty="0" smtClean="0"/>
              <a:t>विशेष </a:t>
            </a:r>
            <a:r>
              <a:rPr lang="hi-IN" dirty="0" smtClean="0"/>
              <a:t>रोग की विशेष औषधियां </a:t>
            </a:r>
            <a:r>
              <a:rPr lang="hi-IN" dirty="0" smtClean="0"/>
              <a:t>सामग्री </a:t>
            </a:r>
            <a:r>
              <a:rPr lang="hi-IN" b="1" dirty="0" smtClean="0"/>
              <a:t>१: 2 </a:t>
            </a:r>
            <a:r>
              <a:rPr lang="hi-IN" dirty="0" smtClean="0"/>
              <a:t>अनुपात में  मिला लेनी चाहिए.</a:t>
            </a:r>
          </a:p>
          <a:p>
            <a:r>
              <a:rPr lang="hi-IN" dirty="0" smtClean="0"/>
              <a:t>तैयार औषधियों का </a:t>
            </a:r>
            <a:r>
              <a:rPr lang="hi-IN" b="1" dirty="0" smtClean="0"/>
              <a:t>दसवां भाग शर्करा</a:t>
            </a:r>
            <a:r>
              <a:rPr lang="hi-IN" dirty="0" smtClean="0"/>
              <a:t> और </a:t>
            </a:r>
            <a:r>
              <a:rPr lang="hi-IN" b="1" dirty="0" smtClean="0"/>
              <a:t>दसवां भाग घृत </a:t>
            </a:r>
            <a:r>
              <a:rPr lang="hi-IN" dirty="0" smtClean="0"/>
              <a:t>मिला लेना चाहिए.</a:t>
            </a:r>
            <a:endParaRPr lang="en-US" dirty="0"/>
          </a:p>
        </p:txBody>
      </p:sp>
      <p:pic>
        <p:nvPicPr>
          <p:cNvPr id="6" name="Picture 5" descr="yagyopathy-logo.jpg"/>
          <p:cNvPicPr>
            <a:picLocks noChangeAspect="1"/>
          </p:cNvPicPr>
          <p:nvPr/>
        </p:nvPicPr>
        <p:blipFill>
          <a:blip r:embed="rId2"/>
          <a:stretch>
            <a:fillRect/>
          </a:stretch>
        </p:blipFill>
        <p:spPr>
          <a:xfrm>
            <a:off x="7929586" y="5826286"/>
            <a:ext cx="1214414" cy="1031714"/>
          </a:xfrm>
          <a:prstGeom prst="rect">
            <a:avLst/>
          </a:prstGeom>
        </p:spPr>
      </p:pic>
      <p:pic>
        <p:nvPicPr>
          <p:cNvPr id="8" name="Picture 7" descr="hawansamgri.jpg"/>
          <p:cNvPicPr>
            <a:picLocks noChangeAspect="1"/>
          </p:cNvPicPr>
          <p:nvPr/>
        </p:nvPicPr>
        <p:blipFill>
          <a:blip r:embed="rId3"/>
          <a:srcRect t="23572" r="1428"/>
          <a:stretch>
            <a:fillRect/>
          </a:stretch>
        </p:blipFill>
        <p:spPr>
          <a:xfrm>
            <a:off x="428596" y="4357694"/>
            <a:ext cx="2928958" cy="2270983"/>
          </a:xfrm>
          <a:prstGeom prst="ellipse">
            <a:avLst/>
          </a:prstGeom>
          <a:ln>
            <a:noFill/>
          </a:ln>
          <a:effectLst>
            <a:softEdge rad="112500"/>
          </a:effectLst>
        </p:spPr>
      </p:pic>
      <p:pic>
        <p:nvPicPr>
          <p:cNvPr id="9" name="Picture 8" descr="Havan-Samagri_1.jpg"/>
          <p:cNvPicPr>
            <a:picLocks noChangeAspect="1"/>
          </p:cNvPicPr>
          <p:nvPr/>
        </p:nvPicPr>
        <p:blipFill>
          <a:blip r:embed="rId4"/>
          <a:stretch>
            <a:fillRect/>
          </a:stretch>
        </p:blipFill>
        <p:spPr>
          <a:xfrm>
            <a:off x="571472" y="1500174"/>
            <a:ext cx="2857500" cy="28575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FC000"/>
          </a:solidFill>
        </p:spPr>
        <p:txBody>
          <a:bodyPr>
            <a:normAutofit fontScale="90000"/>
          </a:bodyPr>
          <a:lstStyle/>
          <a:p>
            <a:r>
              <a:rPr lang="hi-IN" dirty="0" smtClean="0"/>
              <a:t>रोग </a:t>
            </a:r>
            <a:r>
              <a:rPr lang="hi-IN" dirty="0" smtClean="0"/>
              <a:t>जो की यज्ञ द्वारा ठीक हो सकते हैं.</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hi-IN" b="1" dirty="0" smtClean="0"/>
              <a:t>यज्ञ द्वारा </a:t>
            </a:r>
            <a:r>
              <a:rPr lang="hi-IN" dirty="0" smtClean="0"/>
              <a:t>हर प्रकार की आदि-व्याधि का निवारण हो सकता है. मुख्यत: इसके द्वारा निम्न रोगों का उपचार सम्भव है:</a:t>
            </a:r>
          </a:p>
          <a:p>
            <a:pPr marL="514350" indent="-514350">
              <a:buAutoNum type="hindiNumPeriod"/>
            </a:pPr>
            <a:r>
              <a:rPr lang="hi-IN" dirty="0" smtClean="0"/>
              <a:t>साधारण बुखार</a:t>
            </a:r>
          </a:p>
          <a:p>
            <a:pPr marL="514350" indent="-514350">
              <a:buAutoNum type="hindiNumPeriod"/>
            </a:pPr>
            <a:r>
              <a:rPr lang="hi-IN" dirty="0"/>
              <a:t> </a:t>
            </a:r>
            <a:r>
              <a:rPr lang="hi-IN" dirty="0" smtClean="0"/>
              <a:t>विषम ज्वर</a:t>
            </a:r>
          </a:p>
          <a:p>
            <a:pPr marL="514350" indent="-514350">
              <a:buAutoNum type="hindiNumPeriod"/>
            </a:pPr>
            <a:r>
              <a:rPr lang="hi-IN" dirty="0"/>
              <a:t> </a:t>
            </a:r>
            <a:r>
              <a:rPr lang="hi-IN" dirty="0" smtClean="0"/>
              <a:t>जीर्ण ज्वर</a:t>
            </a:r>
          </a:p>
          <a:p>
            <a:pPr marL="514350" indent="-514350">
              <a:buAutoNum type="hindiNumPeriod"/>
            </a:pPr>
            <a:r>
              <a:rPr lang="hi-IN" dirty="0"/>
              <a:t> </a:t>
            </a:r>
            <a:r>
              <a:rPr lang="hi-IN" dirty="0" smtClean="0"/>
              <a:t>शीत ज्वर</a:t>
            </a:r>
          </a:p>
          <a:p>
            <a:pPr marL="514350" indent="-514350">
              <a:buAutoNum type="hindiNumPeriod"/>
            </a:pPr>
            <a:r>
              <a:rPr lang="hi-IN" dirty="0" smtClean="0"/>
              <a:t>उष्ण ज्वर</a:t>
            </a:r>
          </a:p>
          <a:p>
            <a:pPr marL="514350" indent="-514350">
              <a:buAutoNum type="hindiNumPeriod"/>
            </a:pPr>
            <a:r>
              <a:rPr lang="hi-IN" dirty="0" smtClean="0"/>
              <a:t>खांसी</a:t>
            </a:r>
          </a:p>
          <a:p>
            <a:pPr marL="514350" indent="-514350">
              <a:buAutoNum type="hindiNumPeriod"/>
            </a:pPr>
            <a:r>
              <a:rPr lang="hi-IN" dirty="0" smtClean="0"/>
              <a:t>दस्त</a:t>
            </a:r>
          </a:p>
          <a:p>
            <a:pPr marL="514350" indent="-514350">
              <a:buAutoNum type="hindiNumPeriod"/>
            </a:pPr>
            <a:r>
              <a:rPr lang="hi-IN" dirty="0" smtClean="0"/>
              <a:t>अपच</a:t>
            </a:r>
          </a:p>
          <a:p>
            <a:pPr marL="514350" indent="-514350">
              <a:buAutoNum type="hindiNumPeriod"/>
            </a:pPr>
            <a:r>
              <a:rPr lang="hi-IN" dirty="0"/>
              <a:t> </a:t>
            </a:r>
            <a:r>
              <a:rPr lang="hi-IN" dirty="0" smtClean="0"/>
              <a:t>वमन</a:t>
            </a:r>
          </a:p>
          <a:p>
            <a:pPr marL="514350" indent="-514350">
              <a:buAutoNum type="hindiNumPeriod"/>
            </a:pPr>
            <a:r>
              <a:rPr lang="hi-IN" dirty="0"/>
              <a:t> </a:t>
            </a:r>
            <a:r>
              <a:rPr lang="hi-IN" dirty="0" smtClean="0"/>
              <a:t>हैजा</a:t>
            </a:r>
          </a:p>
          <a:p>
            <a:pPr marL="514350" indent="-514350">
              <a:buAutoNum type="hindiNumPeriod"/>
            </a:pPr>
            <a:r>
              <a:rPr lang="hi-IN" dirty="0"/>
              <a:t> </a:t>
            </a:r>
            <a:r>
              <a:rPr lang="hi-IN" dirty="0" smtClean="0"/>
              <a:t>अनिद्रा</a:t>
            </a:r>
          </a:p>
          <a:p>
            <a:pPr marL="514350" indent="-514350">
              <a:buAutoNum type="hindiNumPeriod"/>
            </a:pPr>
            <a:endParaRPr lang="en-US" dirty="0"/>
          </a:p>
        </p:txBody>
      </p:sp>
      <p:pic>
        <p:nvPicPr>
          <p:cNvPr id="4" name="Picture 3" descr="illness2.jpg"/>
          <p:cNvPicPr>
            <a:picLocks noChangeAspect="1"/>
          </p:cNvPicPr>
          <p:nvPr/>
        </p:nvPicPr>
        <p:blipFill>
          <a:blip r:embed="rId2" cstate="print"/>
          <a:stretch>
            <a:fillRect/>
          </a:stretch>
        </p:blipFill>
        <p:spPr>
          <a:xfrm>
            <a:off x="5652120" y="3573016"/>
            <a:ext cx="2286000" cy="2000250"/>
          </a:xfrm>
          <a:prstGeom prst="rect">
            <a:avLst/>
          </a:prstGeom>
        </p:spPr>
      </p:pic>
      <p:pic>
        <p:nvPicPr>
          <p:cNvPr id="5" name="Picture 4" descr="yagyopathy-logo.jpg"/>
          <p:cNvPicPr>
            <a:picLocks noChangeAspect="1"/>
          </p:cNvPicPr>
          <p:nvPr/>
        </p:nvPicPr>
        <p:blipFill>
          <a:blip r:embed="rId3"/>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hi-IN" b="1" dirty="0" smtClean="0"/>
              <a:t>विभिन्न रोग</a:t>
            </a:r>
            <a:endParaRPr lang="en-US" b="1" dirty="0"/>
          </a:p>
        </p:txBody>
      </p:sp>
      <p:sp>
        <p:nvSpPr>
          <p:cNvPr id="3" name="Content Placeholder 2"/>
          <p:cNvSpPr>
            <a:spLocks noGrp="1"/>
          </p:cNvSpPr>
          <p:nvPr>
            <p:ph idx="1"/>
          </p:nvPr>
        </p:nvSpPr>
        <p:spPr/>
        <p:txBody>
          <a:bodyPr>
            <a:normAutofit fontScale="62500" lnSpcReduction="20000"/>
          </a:bodyPr>
          <a:lstStyle/>
          <a:p>
            <a:pPr>
              <a:buNone/>
            </a:pPr>
            <a:r>
              <a:rPr lang="hi-IN" dirty="0" smtClean="0"/>
              <a:t>१2. श्वास रोग </a:t>
            </a:r>
          </a:p>
          <a:p>
            <a:pPr>
              <a:buNone/>
            </a:pPr>
            <a:r>
              <a:rPr lang="hi-IN" dirty="0" smtClean="0"/>
              <a:t>१३. उदर रोग</a:t>
            </a:r>
          </a:p>
          <a:p>
            <a:pPr>
              <a:buNone/>
            </a:pPr>
            <a:r>
              <a:rPr lang="hi-IN" dirty="0" smtClean="0"/>
              <a:t>१४. पेचिश</a:t>
            </a:r>
          </a:p>
          <a:p>
            <a:pPr>
              <a:buNone/>
            </a:pPr>
            <a:r>
              <a:rPr lang="hi-IN" dirty="0" smtClean="0"/>
              <a:t>१५. दांत के रोग</a:t>
            </a:r>
          </a:p>
          <a:p>
            <a:pPr>
              <a:buNone/>
            </a:pPr>
            <a:r>
              <a:rPr lang="hi-IN" dirty="0" smtClean="0"/>
              <a:t>१६. नेत्र रोग</a:t>
            </a:r>
          </a:p>
          <a:p>
            <a:pPr>
              <a:buNone/>
            </a:pPr>
            <a:r>
              <a:rPr lang="hi-IN" dirty="0" smtClean="0"/>
              <a:t>१७. घाव </a:t>
            </a:r>
          </a:p>
          <a:p>
            <a:pPr>
              <a:buNone/>
            </a:pPr>
            <a:r>
              <a:rPr lang="hi-IN" dirty="0" smtClean="0"/>
              <a:t>१८. बन्ध्यत्व</a:t>
            </a:r>
          </a:p>
          <a:p>
            <a:pPr>
              <a:buNone/>
            </a:pPr>
            <a:r>
              <a:rPr lang="hi-IN" dirty="0" smtClean="0"/>
              <a:t>१९. अर्श</a:t>
            </a:r>
          </a:p>
          <a:p>
            <a:pPr>
              <a:buNone/>
            </a:pPr>
            <a:r>
              <a:rPr lang="hi-IN" dirty="0" smtClean="0"/>
              <a:t>२०. उष्णता की अधिकता</a:t>
            </a:r>
          </a:p>
          <a:p>
            <a:pPr>
              <a:buNone/>
            </a:pPr>
            <a:r>
              <a:rPr lang="hi-IN" dirty="0" smtClean="0"/>
              <a:t>२१. जिगर-तिल्ली</a:t>
            </a:r>
          </a:p>
          <a:p>
            <a:pPr>
              <a:buNone/>
            </a:pPr>
            <a:r>
              <a:rPr lang="hi-IN" dirty="0" smtClean="0"/>
              <a:t>२२. चेचक</a:t>
            </a:r>
          </a:p>
          <a:p>
            <a:pPr>
              <a:buNone/>
            </a:pPr>
            <a:r>
              <a:rPr lang="hi-IN" dirty="0" smtClean="0"/>
              <a:t>२३. जुकाम</a:t>
            </a:r>
          </a:p>
          <a:p>
            <a:pPr>
              <a:buNone/>
            </a:pPr>
            <a:r>
              <a:rPr lang="hi-IN" dirty="0" smtClean="0"/>
              <a:t>२४. प्रमेह</a:t>
            </a:r>
          </a:p>
          <a:p>
            <a:pPr>
              <a:buNone/>
            </a:pPr>
            <a:r>
              <a:rPr lang="hi-IN" dirty="0" smtClean="0"/>
              <a:t>२५. प्रदर</a:t>
            </a:r>
            <a:endParaRPr lang="en-US" dirty="0"/>
          </a:p>
        </p:txBody>
      </p:sp>
      <p:pic>
        <p:nvPicPr>
          <p:cNvPr id="4" name="Picture 3" descr="illness1.jpg"/>
          <p:cNvPicPr>
            <a:picLocks noChangeAspect="1"/>
          </p:cNvPicPr>
          <p:nvPr/>
        </p:nvPicPr>
        <p:blipFill>
          <a:blip r:embed="rId2" cstate="print"/>
          <a:stretch>
            <a:fillRect/>
          </a:stretch>
        </p:blipFill>
        <p:spPr>
          <a:xfrm>
            <a:off x="4355976" y="2204864"/>
            <a:ext cx="3923928" cy="3528392"/>
          </a:xfrm>
          <a:prstGeom prst="rect">
            <a:avLst/>
          </a:prstGeom>
        </p:spPr>
      </p:pic>
      <p:pic>
        <p:nvPicPr>
          <p:cNvPr id="5" name="Picture 4" descr="yagyopathy-logo.jpg"/>
          <p:cNvPicPr>
            <a:picLocks noChangeAspect="1"/>
          </p:cNvPicPr>
          <p:nvPr/>
        </p:nvPicPr>
        <p:blipFill>
          <a:blip r:embed="rId3"/>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hi-IN" b="1" dirty="0" smtClean="0"/>
              <a:t>विभिन्न रोग</a:t>
            </a:r>
            <a:endParaRPr lang="en-US" b="1" dirty="0"/>
          </a:p>
        </p:txBody>
      </p:sp>
      <p:sp>
        <p:nvSpPr>
          <p:cNvPr id="3" name="Content Placeholder 2"/>
          <p:cNvSpPr>
            <a:spLocks noGrp="1"/>
          </p:cNvSpPr>
          <p:nvPr>
            <p:ph idx="1"/>
          </p:nvPr>
        </p:nvSpPr>
        <p:spPr/>
        <p:txBody>
          <a:bodyPr>
            <a:normAutofit fontScale="77500" lnSpcReduction="20000"/>
          </a:bodyPr>
          <a:lstStyle/>
          <a:p>
            <a:pPr>
              <a:buNone/>
            </a:pPr>
            <a:r>
              <a:rPr lang="hi-IN" dirty="0" smtClean="0"/>
              <a:t>२६. वात व्याधि</a:t>
            </a:r>
          </a:p>
          <a:p>
            <a:pPr>
              <a:buNone/>
            </a:pPr>
            <a:r>
              <a:rPr lang="hi-IN" dirty="0" smtClean="0"/>
              <a:t>२७. मंदबुद्धि</a:t>
            </a:r>
          </a:p>
          <a:p>
            <a:pPr>
              <a:buNone/>
            </a:pPr>
            <a:r>
              <a:rPr lang="hi-IN" dirty="0" smtClean="0"/>
              <a:t>२८. मस्तिष्क रोग</a:t>
            </a:r>
          </a:p>
          <a:p>
            <a:pPr>
              <a:buNone/>
            </a:pPr>
            <a:r>
              <a:rPr lang="hi-IN" dirty="0" smtClean="0"/>
              <a:t>२९. विष – निवारण</a:t>
            </a:r>
          </a:p>
          <a:p>
            <a:pPr>
              <a:buNone/>
            </a:pPr>
            <a:r>
              <a:rPr lang="hi-IN" dirty="0" smtClean="0"/>
              <a:t>३०. रक्त-विकार</a:t>
            </a:r>
          </a:p>
          <a:p>
            <a:pPr>
              <a:buNone/>
            </a:pPr>
            <a:r>
              <a:rPr lang="hi-IN" dirty="0" smtClean="0"/>
              <a:t>३१. चरम-रोग</a:t>
            </a:r>
          </a:p>
          <a:p>
            <a:pPr>
              <a:buNone/>
            </a:pPr>
            <a:r>
              <a:rPr lang="hi-IN" dirty="0" smtClean="0"/>
              <a:t>३२ बच्चों की अस्वस्थता</a:t>
            </a:r>
          </a:p>
          <a:p>
            <a:pPr>
              <a:buNone/>
            </a:pPr>
            <a:r>
              <a:rPr lang="hi-IN" dirty="0" smtClean="0"/>
              <a:t>३३. </a:t>
            </a:r>
            <a:r>
              <a:rPr lang="hi-IN" dirty="0" smtClean="0"/>
              <a:t>गर्भ-पुष्टि</a:t>
            </a:r>
            <a:endParaRPr lang="hi-IN" dirty="0" smtClean="0"/>
          </a:p>
          <a:p>
            <a:pPr>
              <a:buNone/>
            </a:pPr>
            <a:r>
              <a:rPr lang="hi-IN" dirty="0" smtClean="0"/>
              <a:t>३४. क्षय रोग - TB</a:t>
            </a:r>
          </a:p>
          <a:p>
            <a:pPr>
              <a:buNone/>
            </a:pPr>
            <a:r>
              <a:rPr lang="hi-IN" dirty="0" smtClean="0"/>
              <a:t>३५. कैंसर</a:t>
            </a:r>
          </a:p>
          <a:p>
            <a:pPr>
              <a:buNone/>
            </a:pPr>
            <a:r>
              <a:rPr lang="hi-IN" dirty="0" smtClean="0"/>
              <a:t>३६. संक्रमण के रोग इत्यादि.</a:t>
            </a:r>
            <a:endParaRPr lang="en-US" dirty="0"/>
          </a:p>
        </p:txBody>
      </p:sp>
      <p:pic>
        <p:nvPicPr>
          <p:cNvPr id="4" name="Picture 3" descr="illness-3.jpg"/>
          <p:cNvPicPr>
            <a:picLocks noChangeAspect="1"/>
          </p:cNvPicPr>
          <p:nvPr/>
        </p:nvPicPr>
        <p:blipFill>
          <a:blip r:embed="rId2" cstate="print"/>
          <a:stretch>
            <a:fillRect/>
          </a:stretch>
        </p:blipFill>
        <p:spPr>
          <a:xfrm>
            <a:off x="5796136" y="2132856"/>
            <a:ext cx="2952328" cy="3600400"/>
          </a:xfrm>
          <a:prstGeom prst="rect">
            <a:avLst/>
          </a:prstGeom>
        </p:spPr>
      </p:pic>
      <p:pic>
        <p:nvPicPr>
          <p:cNvPr id="5" name="Picture 4" descr="yagyopathy-logo.jpg"/>
          <p:cNvPicPr>
            <a:picLocks noChangeAspect="1"/>
          </p:cNvPicPr>
          <p:nvPr/>
        </p:nvPicPr>
        <p:blipFill>
          <a:blip r:embed="rId3"/>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hi-IN" b="1" dirty="0" smtClean="0"/>
              <a:t>चिकित्सा अवधि</a:t>
            </a:r>
            <a:endParaRPr lang="en-US" b="1" dirty="0"/>
          </a:p>
        </p:txBody>
      </p:sp>
      <p:sp>
        <p:nvSpPr>
          <p:cNvPr id="3" name="Content Placeholder 2"/>
          <p:cNvSpPr>
            <a:spLocks noGrp="1"/>
          </p:cNvSpPr>
          <p:nvPr>
            <p:ph idx="1"/>
          </p:nvPr>
        </p:nvSpPr>
        <p:spPr/>
        <p:txBody>
          <a:bodyPr>
            <a:normAutofit fontScale="92500" lnSpcReduction="20000"/>
          </a:bodyPr>
          <a:lstStyle/>
          <a:p>
            <a:r>
              <a:rPr lang="hi-IN" dirty="0" smtClean="0"/>
              <a:t>यज्ञोपचार कितने दिन करे:</a:t>
            </a:r>
          </a:p>
          <a:p>
            <a:r>
              <a:rPr lang="hi-IN" dirty="0" smtClean="0"/>
              <a:t>सम्भव हो तो हवन प्रात: व सायं दोनों समय करें</a:t>
            </a:r>
          </a:p>
          <a:p>
            <a:r>
              <a:rPr lang="hi-IN" b="1" dirty="0" smtClean="0"/>
              <a:t>साधारण </a:t>
            </a:r>
            <a:r>
              <a:rPr lang="hi-IN" b="1" dirty="0" smtClean="0"/>
              <a:t>बीमारियों </a:t>
            </a:r>
            <a:r>
              <a:rPr lang="hi-IN" dirty="0" smtClean="0"/>
              <a:t>में कम से कम एक सप्ताह नित्य  करें.</a:t>
            </a:r>
          </a:p>
          <a:p>
            <a:r>
              <a:rPr lang="hi-IN" dirty="0" smtClean="0"/>
              <a:t>गंभीर व पुराने रोगों (</a:t>
            </a:r>
            <a:r>
              <a:rPr lang="en-IN" dirty="0" smtClean="0"/>
              <a:t>chronic diseases)  </a:t>
            </a:r>
            <a:r>
              <a:rPr lang="hi-IN" dirty="0" smtClean="0"/>
              <a:t>में यज्ञोपचार ४० दिन से लेकर ३ माह तक चलना चाहिए.</a:t>
            </a:r>
          </a:p>
          <a:p>
            <a:r>
              <a:rPr lang="hi-IN" dirty="0" smtClean="0"/>
              <a:t>स्वस्थ होने का पश्चात भी सामान्य हवन सामग्री से नित्य प्रति हवन करने से रोग निरोधक शक्ति मिलती है व रोगी जल्दी-जल्दी बीमार नहीं पड़ता है.</a:t>
            </a:r>
          </a:p>
          <a:p>
            <a:endParaRPr lang="en-US" dirty="0"/>
          </a:p>
        </p:txBody>
      </p:sp>
      <p:pic>
        <p:nvPicPr>
          <p:cNvPr id="4" name="Picture 3" descr="yagyopathy-logo.jpg"/>
          <p:cNvPicPr>
            <a:picLocks noChangeAspect="1"/>
          </p:cNvPicPr>
          <p:nvPr/>
        </p:nvPicPr>
        <p:blipFill>
          <a:blip r:embed="rId2"/>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b="1" dirty="0" smtClean="0"/>
              <a:t>मधुमेह</a:t>
            </a:r>
            <a:endParaRPr lang="en-US" b="1" dirty="0"/>
          </a:p>
        </p:txBody>
      </p:sp>
      <p:sp>
        <p:nvSpPr>
          <p:cNvPr id="3" name="Content Placeholder 2"/>
          <p:cNvSpPr>
            <a:spLocks noGrp="1"/>
          </p:cNvSpPr>
          <p:nvPr>
            <p:ph idx="1"/>
          </p:nvPr>
        </p:nvSpPr>
        <p:spPr/>
        <p:txBody>
          <a:bodyPr>
            <a:normAutofit lnSpcReduction="10000"/>
          </a:bodyPr>
          <a:lstStyle/>
          <a:p>
            <a:r>
              <a:rPr lang="hi-IN" dirty="0" smtClean="0"/>
              <a:t>मधुमेह या मधुमेह मेलिटस, जिसमें व्यक्ति में उच्च रक्त ग्लूकोज (रक्त शर्करा) होता है, या तो क्योंकि इंसुलिन उत्पादन अपर्याप्त है, या क्योंकि शरीर की कोशिकाएं इंसुलिन के ठीक से प्रतिक्रिया नहीं देती हैं, या दोनों।</a:t>
            </a:r>
          </a:p>
          <a:p>
            <a:r>
              <a:rPr lang="hi-IN" dirty="0" smtClean="0"/>
              <a:t> उच्च रक्त शर्करा वाले मरीजों को आम तौर पर पॉलीयूरिया (लगातार पेशाब) का अनुभव होता है, वे तेजी से प्यास (पॉलीडिप्सिया) और भूख (पॉलीफैगिया) लगती है।</a:t>
            </a:r>
            <a:endParaRPr lang="en-US" dirty="0"/>
          </a:p>
        </p:txBody>
      </p:sp>
      <p:pic>
        <p:nvPicPr>
          <p:cNvPr id="4" name="Picture 3" descr="yagyopathy-logo.jpg"/>
          <p:cNvPicPr>
            <a:picLocks noChangeAspect="1"/>
          </p:cNvPicPr>
          <p:nvPr/>
        </p:nvPicPr>
        <p:blipFill>
          <a:blip r:embed="rId3"/>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i-IN" b="1" dirty="0" smtClean="0"/>
              <a:t>मधुमेह</a:t>
            </a:r>
            <a:endParaRPr lang="en-US" b="1" dirty="0"/>
          </a:p>
        </p:txBody>
      </p:sp>
      <p:sp>
        <p:nvSpPr>
          <p:cNvPr id="5" name="Content Placeholder 4"/>
          <p:cNvSpPr>
            <a:spLocks noGrp="1"/>
          </p:cNvSpPr>
          <p:nvPr>
            <p:ph sz="half" idx="1"/>
          </p:nvPr>
        </p:nvSpPr>
        <p:spPr/>
        <p:txBody>
          <a:bodyPr>
            <a:normAutofit fontScale="92500" lnSpcReduction="10000"/>
          </a:bodyPr>
          <a:lstStyle/>
          <a:p>
            <a:r>
              <a:rPr lang="hi-IN" dirty="0" smtClean="0"/>
              <a:t>खून की 2 जाचे कराई जाती है:</a:t>
            </a:r>
          </a:p>
          <a:p>
            <a:r>
              <a:rPr lang="hi-IN" dirty="0" smtClean="0"/>
              <a:t>१. बिना कुछ खाए</a:t>
            </a:r>
          </a:p>
          <a:p>
            <a:r>
              <a:rPr lang="hi-IN" dirty="0" smtClean="0"/>
              <a:t>शर्करा &gt;१२६ है तो मधुमेह है</a:t>
            </a:r>
          </a:p>
          <a:p>
            <a:r>
              <a:rPr lang="hi-IN" dirty="0" smtClean="0"/>
              <a:t>खाना खाने के 2 घंटे बाद शर्करा &gt;१४०   है तो मधुमेह है.</a:t>
            </a:r>
          </a:p>
          <a:p>
            <a:r>
              <a:rPr lang="hi-IN" dirty="0" smtClean="0"/>
              <a:t>ग्लूकोस पिलाने के 2 घंटे बाद यदि शर्करा &gt; २०० है तो मधुमेह है.</a:t>
            </a:r>
            <a:endParaRPr lang="en-US" dirty="0"/>
          </a:p>
        </p:txBody>
      </p:sp>
      <p:pic>
        <p:nvPicPr>
          <p:cNvPr id="1028" name="Picture 4" descr="H:\Gayatri Parivar\Yagyopathy\Yagya Pics and Videos 30.04.2018\Blood sugar1.jpg"/>
          <p:cNvPicPr>
            <a:picLocks noGrp="1" noChangeAspect="1" noChangeArrowheads="1"/>
          </p:cNvPicPr>
          <p:nvPr>
            <p:ph sz="half" idx="2"/>
          </p:nvPr>
        </p:nvPicPr>
        <p:blipFill>
          <a:blip r:embed="rId2" cstate="print"/>
          <a:srcRect/>
          <a:stretch>
            <a:fillRect/>
          </a:stretch>
        </p:blipFill>
        <p:spPr bwMode="auto">
          <a:xfrm>
            <a:off x="5357812" y="2132856"/>
            <a:ext cx="3606676" cy="331236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b="1" dirty="0" smtClean="0"/>
              <a:t>उच्च रक्त चाप</a:t>
            </a:r>
            <a:endParaRPr lang="en-US" b="1" dirty="0"/>
          </a:p>
        </p:txBody>
      </p:sp>
      <p:sp>
        <p:nvSpPr>
          <p:cNvPr id="3" name="Content Placeholder 2"/>
          <p:cNvSpPr>
            <a:spLocks noGrp="1"/>
          </p:cNvSpPr>
          <p:nvPr>
            <p:ph idx="1"/>
          </p:nvPr>
        </p:nvSpPr>
        <p:spPr/>
        <p:txBody>
          <a:bodyPr>
            <a:normAutofit lnSpcReduction="10000"/>
          </a:bodyPr>
          <a:lstStyle/>
          <a:p>
            <a:r>
              <a:rPr lang="hi-IN" dirty="0" smtClean="0"/>
              <a:t>शरीर में धमनियों में रक्त बहते हुए उसकी दीवारों पर जो दबाव डालता है उसे रक्तचाप कहते है.</a:t>
            </a:r>
          </a:p>
          <a:p>
            <a:r>
              <a:rPr lang="hi-IN" dirty="0" smtClean="0"/>
              <a:t>सामान्य रेंज है</a:t>
            </a:r>
          </a:p>
          <a:p>
            <a:pPr>
              <a:buNone/>
            </a:pPr>
            <a:r>
              <a:rPr lang="hi-IN" dirty="0" smtClean="0"/>
              <a:t>	सिस्टोलिक (उपरवाला) </a:t>
            </a:r>
            <a:r>
              <a:rPr lang="en-IN" dirty="0" smtClean="0"/>
              <a:t>mmHg</a:t>
            </a:r>
            <a:r>
              <a:rPr lang="hi-IN" dirty="0" smtClean="0"/>
              <a:t> 90-119, और डायस्टोलिक (नीचे वाला) </a:t>
            </a:r>
            <a:r>
              <a:rPr lang="en-IN" dirty="0" smtClean="0"/>
              <a:t>mmHg</a:t>
            </a:r>
            <a:r>
              <a:rPr lang="hi-IN" dirty="0" smtClean="0"/>
              <a:t> 60-79.</a:t>
            </a:r>
          </a:p>
          <a:p>
            <a:r>
              <a:rPr lang="hi-IN" dirty="0" smtClean="0"/>
              <a:t>मुख्या लक्षण है सर दर्द, चक्कर आना, उलटी, धुंधला दिखना, नकसीर फूटना, धड़कन बढ़ना, साँस फूलना इत्यादि.</a:t>
            </a:r>
            <a:endParaRPr lang="en-US" dirty="0"/>
          </a:p>
        </p:txBody>
      </p:sp>
      <p:pic>
        <p:nvPicPr>
          <p:cNvPr id="4" name="Picture 3" descr="yagyopathy-logo.jpg"/>
          <p:cNvPicPr>
            <a:picLocks noChangeAspect="1"/>
          </p:cNvPicPr>
          <p:nvPr/>
        </p:nvPicPr>
        <p:blipFill>
          <a:blip r:embed="rId2"/>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i-IN" b="1" dirty="0" smtClean="0"/>
              <a:t>उच्च रक्त चाप - जांच</a:t>
            </a:r>
            <a:endParaRPr lang="en-US" b="1" dirty="0"/>
          </a:p>
        </p:txBody>
      </p:sp>
      <p:sp>
        <p:nvSpPr>
          <p:cNvPr id="5" name="Content Placeholder 4"/>
          <p:cNvSpPr>
            <a:spLocks noGrp="1"/>
          </p:cNvSpPr>
          <p:nvPr>
            <p:ph sz="half" idx="1"/>
          </p:nvPr>
        </p:nvSpPr>
        <p:spPr/>
        <p:txBody>
          <a:bodyPr>
            <a:normAutofit fontScale="85000" lnSpcReduction="20000"/>
          </a:bodyPr>
          <a:lstStyle/>
          <a:p>
            <a:r>
              <a:rPr lang="hi-IN" dirty="0" smtClean="0"/>
              <a:t>आजकल इसकी जांच डिजिटल मशीनों द्वारा की जाती है जिसमे की सिस्टोलिक, डायस्टोलिक तथा पल्स रेट की रीडिंग आ जाती है.</a:t>
            </a:r>
          </a:p>
          <a:p>
            <a:r>
              <a:rPr lang="hi-IN" dirty="0" smtClean="0"/>
              <a:t>कारण है : अधिक उम्र, अनुवांशिक,मुटापा, श्रमविहीनहीं जीवन शैली, धूम्रपान, शराब, मधुमेह, ज्यादा नमक खाना इत्यादि.</a:t>
            </a:r>
          </a:p>
          <a:p>
            <a:endParaRPr lang="hi-IN" dirty="0" smtClean="0"/>
          </a:p>
          <a:p>
            <a:pPr>
              <a:buNone/>
            </a:pPr>
            <a:r>
              <a:rPr lang="hi-IN" dirty="0" smtClean="0"/>
              <a:t> </a:t>
            </a:r>
            <a:endParaRPr lang="en-US" dirty="0"/>
          </a:p>
        </p:txBody>
      </p:sp>
      <p:pic>
        <p:nvPicPr>
          <p:cNvPr id="2050" name="Picture 2" descr="H:\Gayatri Parivar\Yagyopathy\Yagya Pics and Videos 30.04.2018\Blood-pressure.jpg"/>
          <p:cNvPicPr>
            <a:picLocks noGrp="1" noChangeAspect="1" noChangeArrowheads="1"/>
          </p:cNvPicPr>
          <p:nvPr>
            <p:ph sz="half" idx="2"/>
          </p:nvPr>
        </p:nvPicPr>
        <p:blipFill>
          <a:blip r:embed="rId2" cstate="print"/>
          <a:srcRect/>
          <a:stretch>
            <a:fillRect/>
          </a:stretch>
        </p:blipFill>
        <p:spPr bwMode="auto">
          <a:xfrm>
            <a:off x="4648200" y="1844824"/>
            <a:ext cx="4038600" cy="3324171"/>
          </a:xfrm>
          <a:prstGeom prst="rect">
            <a:avLst/>
          </a:prstGeom>
          <a:noFill/>
        </p:spPr>
      </p:pic>
      <p:pic>
        <p:nvPicPr>
          <p:cNvPr id="6" name="Picture 5" descr="yagyopathy-logo.jpg"/>
          <p:cNvPicPr>
            <a:picLocks noChangeAspect="1"/>
          </p:cNvPicPr>
          <p:nvPr/>
        </p:nvPicPr>
        <p:blipFill>
          <a:blip r:embed="rId3"/>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b="1" dirty="0" smtClean="0"/>
              <a:t>थायरोइड</a:t>
            </a:r>
            <a:endParaRPr lang="en-US" b="1" dirty="0"/>
          </a:p>
        </p:txBody>
      </p:sp>
      <p:sp>
        <p:nvSpPr>
          <p:cNvPr id="3" name="Content Placeholder 2"/>
          <p:cNvSpPr>
            <a:spLocks noGrp="1"/>
          </p:cNvSpPr>
          <p:nvPr>
            <p:ph idx="1"/>
          </p:nvPr>
        </p:nvSpPr>
        <p:spPr/>
        <p:txBody>
          <a:bodyPr/>
          <a:lstStyle/>
          <a:p>
            <a:r>
              <a:rPr lang="hi-IN" dirty="0" smtClean="0"/>
              <a:t>थायराइड बीमारी एक आम समस्या है जो थायराइड ग्रंथि के ऊपर या नीचे   काम के कारण बिमारी के लक्षण पैदा कर सकती है। </a:t>
            </a:r>
          </a:p>
          <a:p>
            <a:r>
              <a:rPr lang="hi-IN" dirty="0" smtClean="0"/>
              <a:t>थायराइड ग्रंथि थायराइड हार्मोन का उत्पादन करने के लिए एक आवश्यक अंग है, जो शरीर </a:t>
            </a:r>
            <a:r>
              <a:rPr lang="hi-IN" dirty="0" smtClean="0"/>
              <a:t>के </a:t>
            </a:r>
            <a:r>
              <a:rPr lang="en-IN" dirty="0" smtClean="0"/>
              <a:t>Metabolism</a:t>
            </a:r>
            <a:r>
              <a:rPr lang="hi-IN" dirty="0" smtClean="0"/>
              <a:t> </a:t>
            </a:r>
            <a:r>
              <a:rPr lang="hi-IN" dirty="0" smtClean="0"/>
              <a:t>को बनाए रखता है।</a:t>
            </a:r>
          </a:p>
          <a:p>
            <a:r>
              <a:rPr lang="hi-IN" dirty="0" smtClean="0"/>
              <a:t>थायराइड ग्रंथि एडम  एपेल के नीचे गर्दन के सामने स्थित है।</a:t>
            </a:r>
            <a:endParaRPr lang="en-US" dirty="0"/>
          </a:p>
        </p:txBody>
      </p:sp>
      <p:pic>
        <p:nvPicPr>
          <p:cNvPr id="4" name="Picture 3" descr="yagyopathy-logo.jpg"/>
          <p:cNvPicPr>
            <a:picLocks noChangeAspect="1"/>
          </p:cNvPicPr>
          <p:nvPr/>
        </p:nvPicPr>
        <p:blipFill>
          <a:blip r:embed="rId2"/>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hi-IN" sz="3200" dirty="0" smtClean="0"/>
              <a:t>यज्ञोपैथी - एक सर्वांगपूर्ण उपचार पद्धति </a:t>
            </a:r>
            <a:r>
              <a:rPr lang="hi-IN" sz="3200" dirty="0" smtClean="0"/>
              <a:t>है </a:t>
            </a:r>
            <a:r>
              <a:rPr lang="hi-IN" sz="3200" u="sng" dirty="0" smtClean="0"/>
              <a:t/>
            </a:r>
            <a:br>
              <a:rPr lang="hi-IN" sz="3200" u="sng" dirty="0" smtClean="0"/>
            </a:br>
            <a:endParaRPr lang="en-US" sz="3200" dirty="0"/>
          </a:p>
        </p:txBody>
      </p:sp>
      <p:sp>
        <p:nvSpPr>
          <p:cNvPr id="3" name="Content Placeholder 2"/>
          <p:cNvSpPr>
            <a:spLocks noGrp="1"/>
          </p:cNvSpPr>
          <p:nvPr>
            <p:ph sz="half" idx="1"/>
          </p:nvPr>
        </p:nvSpPr>
        <p:spPr>
          <a:xfrm>
            <a:off x="457200" y="1600200"/>
            <a:ext cx="5122912" cy="4997152"/>
          </a:xfrm>
        </p:spPr>
        <p:txBody>
          <a:bodyPr>
            <a:normAutofit/>
          </a:bodyPr>
          <a:lstStyle/>
          <a:p>
            <a:r>
              <a:rPr lang="hi-IN" dirty="0" smtClean="0"/>
              <a:t>परमपूज्य गुरुदेव में “</a:t>
            </a:r>
            <a:r>
              <a:rPr lang="hi-IN" b="1" dirty="0" smtClean="0"/>
              <a:t>यज्ञोपैथी</a:t>
            </a:r>
            <a:r>
              <a:rPr lang="hi-IN" dirty="0" smtClean="0"/>
              <a:t>” नाम की एक नयी चिकित्सा पद्धति को भविष्य की उपचार पद्धति बनने जा रही है, गुरुवर ने यज्ञोपैथी को जन्म देकर वस्तुतः वैदिक विज्ञानके मूल आधार को पुनर्जीवित किया है</a:t>
            </a:r>
          </a:p>
          <a:p>
            <a:r>
              <a:rPr lang="hi-IN" dirty="0" smtClean="0"/>
              <a:t>जो न केवल मानव मात्र, अपितु सम्पूर्ण ECOSYSTEM की उपचार पद्धति है यज्ञ</a:t>
            </a:r>
          </a:p>
        </p:txBody>
      </p:sp>
      <p:pic>
        <p:nvPicPr>
          <p:cNvPr id="5" name="Picture 4" descr="Yagya-ek-samagra-Upchar-prakiya-book-26_1.jpg"/>
          <p:cNvPicPr>
            <a:picLocks noChangeAspect="1"/>
          </p:cNvPicPr>
          <p:nvPr/>
        </p:nvPicPr>
        <p:blipFill>
          <a:blip r:embed="rId2"/>
          <a:srcRect l="15385" r="15384"/>
          <a:stretch>
            <a:fillRect/>
          </a:stretch>
        </p:blipFill>
        <p:spPr>
          <a:xfrm>
            <a:off x="5786446" y="1714488"/>
            <a:ext cx="2571768" cy="37147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yagyopathy-logo.jpg"/>
          <p:cNvPicPr>
            <a:picLocks noChangeAspect="1"/>
          </p:cNvPicPr>
          <p:nvPr/>
        </p:nvPicPr>
        <p:blipFill>
          <a:blip r:embed="rId3"/>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i-IN" b="1" dirty="0" smtClean="0"/>
              <a:t>थायरोइड- जांच व लक्षण</a:t>
            </a:r>
            <a:endParaRPr lang="en-US" b="1" dirty="0"/>
          </a:p>
        </p:txBody>
      </p:sp>
      <p:sp>
        <p:nvSpPr>
          <p:cNvPr id="6" name="Content Placeholder 5"/>
          <p:cNvSpPr>
            <a:spLocks noGrp="1"/>
          </p:cNvSpPr>
          <p:nvPr>
            <p:ph sz="half" idx="2"/>
          </p:nvPr>
        </p:nvSpPr>
        <p:spPr>
          <a:xfrm>
            <a:off x="4214810" y="1428736"/>
            <a:ext cx="4608512" cy="5256584"/>
          </a:xfrm>
        </p:spPr>
        <p:txBody>
          <a:bodyPr>
            <a:normAutofit/>
          </a:bodyPr>
          <a:lstStyle/>
          <a:p>
            <a:r>
              <a:rPr lang="hi-IN" dirty="0" smtClean="0"/>
              <a:t>थायरॉइड फ़ंक्शन </a:t>
            </a:r>
            <a:r>
              <a:rPr lang="hi-IN" dirty="0" smtClean="0"/>
              <a:t>टेस्ट(TFT) </a:t>
            </a:r>
            <a:r>
              <a:rPr lang="hi-IN" dirty="0" smtClean="0"/>
              <a:t>रक्त परीक्षणों की एक श्रृंखला है जो यह मापने के लिए उपयोग किया जाता है कि आपका थायराइड ग्रंथि कितनी अच्छी तरह से काम कर रहा है। </a:t>
            </a:r>
          </a:p>
          <a:p>
            <a:r>
              <a:rPr lang="hi-IN" dirty="0" smtClean="0"/>
              <a:t>उपलब्ध परीक्षणों में टी 3, टी 3 आरयू, टी 4, और </a:t>
            </a:r>
            <a:r>
              <a:rPr lang="hi-IN" dirty="0" smtClean="0"/>
              <a:t>टीएसएच (TSH) </a:t>
            </a:r>
            <a:r>
              <a:rPr lang="hi-IN" dirty="0" smtClean="0"/>
              <a:t>शामिल हैं।</a:t>
            </a:r>
          </a:p>
          <a:p>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539552" y="1988840"/>
            <a:ext cx="3672408" cy="3312368"/>
          </a:xfrm>
          <a:prstGeom prst="rect">
            <a:avLst/>
          </a:prstGeom>
          <a:noFill/>
          <a:ln w="9525">
            <a:noFill/>
            <a:miter lim="800000"/>
            <a:headEnd/>
            <a:tailEnd/>
          </a:ln>
        </p:spPr>
      </p:pic>
      <p:pic>
        <p:nvPicPr>
          <p:cNvPr id="5" name="Picture 4" descr="yagyopathy-logo.jpg"/>
          <p:cNvPicPr>
            <a:picLocks noChangeAspect="1"/>
          </p:cNvPicPr>
          <p:nvPr/>
        </p:nvPicPr>
        <p:blipFill>
          <a:blip r:embed="rId3"/>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b="1" dirty="0" smtClean="0"/>
              <a:t>थायरोइड- जांच व लक्षण</a:t>
            </a:r>
            <a:endParaRPr lang="en-US" b="1" dirty="0"/>
          </a:p>
        </p:txBody>
      </p:sp>
      <p:sp>
        <p:nvSpPr>
          <p:cNvPr id="3" name="Content Placeholder 2"/>
          <p:cNvSpPr>
            <a:spLocks noGrp="1"/>
          </p:cNvSpPr>
          <p:nvPr>
            <p:ph idx="1"/>
          </p:nvPr>
        </p:nvSpPr>
        <p:spPr/>
        <p:txBody>
          <a:bodyPr>
            <a:normAutofit fontScale="92500" lnSpcReduction="20000"/>
          </a:bodyPr>
          <a:lstStyle/>
          <a:p>
            <a:r>
              <a:rPr lang="hi-IN" dirty="0" smtClean="0"/>
              <a:t>टी 4 परीक्षण को थायरॉक्सिन परीक्षण के रूप में जाना जाता है। टी 4 का उच्च स्तर एक अति सक्रिय थायराइड (हाइपरथायरायडिज्म) </a:t>
            </a:r>
            <a:r>
              <a:rPr lang="hi-IN" b="1" dirty="0" smtClean="0">
                <a:solidFill>
                  <a:srgbClr val="FF0000"/>
                </a:solidFill>
              </a:rPr>
              <a:t>इंगित </a:t>
            </a:r>
            <a:r>
              <a:rPr lang="hi-IN" dirty="0" smtClean="0"/>
              <a:t>करता है। </a:t>
            </a:r>
          </a:p>
          <a:p>
            <a:r>
              <a:rPr lang="hi-IN" dirty="0" smtClean="0"/>
              <a:t>लक्षणों में चिंता, अनियोजित वजन घटाने, कंपकंपी, और दस्त शामिल हैं।</a:t>
            </a:r>
          </a:p>
          <a:p>
            <a:r>
              <a:rPr lang="hi-IN" dirty="0" smtClean="0"/>
              <a:t>टीएसएच परीक्षण आपके रक्त में थायराइड-उत्तेजक हार्मोन के स्तर को मापता है। </a:t>
            </a:r>
          </a:p>
          <a:p>
            <a:r>
              <a:rPr lang="hi-IN" dirty="0" smtClean="0"/>
              <a:t>टीएसएच की प्रति लीटर रक्त (एमआईयू / एल) के हार्मोन की 0.4 और 4.0 के बीच सामान्य परीक्षण सीमा होती है।</a:t>
            </a:r>
            <a:endParaRPr lang="en-US" dirty="0"/>
          </a:p>
        </p:txBody>
      </p:sp>
      <p:pic>
        <p:nvPicPr>
          <p:cNvPr id="4" name="Picture 3" descr="yagyopathy-logo.jpg"/>
          <p:cNvPicPr>
            <a:picLocks noChangeAspect="1"/>
          </p:cNvPicPr>
          <p:nvPr/>
        </p:nvPicPr>
        <p:blipFill>
          <a:blip r:embed="rId2"/>
          <a:stretch>
            <a:fillRect/>
          </a:stretch>
        </p:blipFill>
        <p:spPr>
          <a:xfrm>
            <a:off x="7929586" y="5857892"/>
            <a:ext cx="1214414" cy="103171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a:solidFill>
            <a:srgbClr val="FFC000"/>
          </a:solidFill>
        </p:spPr>
        <p:txBody>
          <a:bodyPr>
            <a:normAutofit/>
          </a:bodyPr>
          <a:lstStyle/>
          <a:p>
            <a:pPr algn="ctr">
              <a:buNone/>
            </a:pPr>
            <a:endParaRPr lang="en-US" sz="11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buNone/>
            </a:pPr>
            <a:r>
              <a:rPr lang="hi-IN" sz="11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धन्यवाद</a:t>
            </a:r>
            <a:endParaRPr lang="en-US"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3" descr="yagyopathy-logo.jpg"/>
          <p:cNvPicPr>
            <a:picLocks noChangeAspect="1"/>
          </p:cNvPicPr>
          <p:nvPr/>
        </p:nvPicPr>
        <p:blipFill>
          <a:blip r:embed="rId2"/>
          <a:stretch>
            <a:fillRect/>
          </a:stretch>
        </p:blipFill>
        <p:spPr>
          <a:xfrm>
            <a:off x="3857620" y="1142984"/>
            <a:ext cx="1681171" cy="1428251"/>
          </a:xfrm>
          <a:prstGeom prst="rect">
            <a:avLst/>
          </a:prstGeom>
        </p:spPr>
      </p:pic>
      <p:sp>
        <p:nvSpPr>
          <p:cNvPr id="5" name="Rectangle 4"/>
          <p:cNvSpPr/>
          <p:nvPr/>
        </p:nvSpPr>
        <p:spPr>
          <a:xfrm>
            <a:off x="428596" y="5214950"/>
            <a:ext cx="8215370" cy="769441"/>
          </a:xfrm>
          <a:prstGeom prst="rect">
            <a:avLst/>
          </a:prstGeom>
          <a:noFill/>
        </p:spPr>
        <p:txBody>
          <a:bodyPr wrap="square" lIns="91440" tIns="45720" rIns="91440" bIns="45720">
            <a:spAutoFit/>
          </a:bodyPr>
          <a:lstStyle/>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www.yagyopathy.com</a:t>
            </a:r>
            <a:endPar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hi-IN" sz="3200" dirty="0" smtClean="0"/>
              <a:t>यज्ञोपैथी - एक सर्वांगपूर्ण उपचार पद्धति </a:t>
            </a:r>
            <a:r>
              <a:rPr lang="hi-IN" sz="3200" dirty="0" smtClean="0"/>
              <a:t>है </a:t>
            </a:r>
            <a:r>
              <a:rPr lang="hi-IN" sz="3200" u="sng" dirty="0" smtClean="0"/>
              <a:t/>
            </a:r>
            <a:br>
              <a:rPr lang="hi-IN" sz="3200" u="sng" dirty="0" smtClean="0"/>
            </a:br>
            <a:endParaRPr lang="en-US" sz="3200" dirty="0"/>
          </a:p>
        </p:txBody>
      </p:sp>
      <p:sp>
        <p:nvSpPr>
          <p:cNvPr id="3" name="Content Placeholder 2"/>
          <p:cNvSpPr>
            <a:spLocks noGrp="1"/>
          </p:cNvSpPr>
          <p:nvPr>
            <p:ph sz="half" idx="1"/>
          </p:nvPr>
        </p:nvSpPr>
        <p:spPr>
          <a:xfrm>
            <a:off x="457200" y="1600200"/>
            <a:ext cx="5122912" cy="4997152"/>
          </a:xfrm>
        </p:spPr>
        <p:txBody>
          <a:bodyPr>
            <a:normAutofit fontScale="85000" lnSpcReduction="10000"/>
          </a:bodyPr>
          <a:lstStyle/>
          <a:p>
            <a:r>
              <a:rPr lang="hi-IN" dirty="0" smtClean="0"/>
              <a:t>यज्ञ एक सर्वांगपूर्ण उपचार पद्धति है. </a:t>
            </a:r>
          </a:p>
          <a:p>
            <a:r>
              <a:rPr lang="hi-IN" dirty="0" smtClean="0"/>
              <a:t>पर्यावरण संशोधन के लिए, सूक्ष्म जगत में संव्याप्त प्रदुषण मिटाने के लिए तथा मानव की </a:t>
            </a:r>
            <a:r>
              <a:rPr lang="hi-IN" b="1" dirty="0" smtClean="0"/>
              <a:t>स्थूल – सूक्ष्म – कारण </a:t>
            </a:r>
            <a:r>
              <a:rPr lang="hi-IN" dirty="0" smtClean="0"/>
              <a:t>हर स्तर पर चिकित्सा करने के लिए!</a:t>
            </a:r>
          </a:p>
          <a:p>
            <a:r>
              <a:rPr lang="hi-IN" dirty="0" smtClean="0"/>
              <a:t>सविता देवता की उपासना, गायत्री महामंत्र का प्राण है एवं उसी सविता को समर्पित आहुतिआ किस प्रकार अपनी मंत्र शक्ति एव यज्ञ उर्जा के समन्वित स्वरुप के माध्यम से </a:t>
            </a:r>
            <a:r>
              <a:rPr lang="hi-IN" b="1" dirty="0" smtClean="0"/>
              <a:t>होता</a:t>
            </a:r>
            <a:r>
              <a:rPr lang="hi-IN" dirty="0" smtClean="0"/>
              <a:t> हो लाभ पहुचती है, यही यज्ञोपचार प्रक्रिया है, </a:t>
            </a:r>
            <a:r>
              <a:rPr lang="hi-IN" b="1" dirty="0" smtClean="0"/>
              <a:t>इसी को यज्ञोपैथी कहते है!</a:t>
            </a:r>
          </a:p>
        </p:txBody>
      </p:sp>
      <p:pic>
        <p:nvPicPr>
          <p:cNvPr id="5" name="Picture 4" descr="Yagya.jpg"/>
          <p:cNvPicPr>
            <a:picLocks noChangeAspect="1"/>
          </p:cNvPicPr>
          <p:nvPr/>
        </p:nvPicPr>
        <p:blipFill>
          <a:blip r:embed="rId2"/>
          <a:stretch>
            <a:fillRect/>
          </a:stretch>
        </p:blipFill>
        <p:spPr>
          <a:xfrm>
            <a:off x="5643570" y="2000240"/>
            <a:ext cx="3417116" cy="2928958"/>
          </a:xfrm>
          <a:prstGeom prst="rect">
            <a:avLst/>
          </a:prstGeom>
        </p:spPr>
      </p:pic>
      <p:pic>
        <p:nvPicPr>
          <p:cNvPr id="7" name="Picture 6" descr="yagyopathy-logo.jpg"/>
          <p:cNvPicPr>
            <a:picLocks noChangeAspect="1"/>
          </p:cNvPicPr>
          <p:nvPr/>
        </p:nvPicPr>
        <p:blipFill>
          <a:blip r:embed="rId3"/>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hi-IN" dirty="0" smtClean="0"/>
              <a:t>यज्ञ द्वारा रोगोपचार</a:t>
            </a:r>
            <a:endParaRPr lang="en-US" dirty="0"/>
          </a:p>
        </p:txBody>
      </p:sp>
      <p:sp>
        <p:nvSpPr>
          <p:cNvPr id="3" name="Content Placeholder 2"/>
          <p:cNvSpPr>
            <a:spLocks noGrp="1"/>
          </p:cNvSpPr>
          <p:nvPr>
            <p:ph sz="half" idx="1"/>
          </p:nvPr>
        </p:nvSpPr>
        <p:spPr>
          <a:xfrm>
            <a:off x="457200" y="1600200"/>
            <a:ext cx="5122912" cy="4997152"/>
          </a:xfrm>
        </p:spPr>
        <p:txBody>
          <a:bodyPr>
            <a:normAutofit lnSpcReduction="10000"/>
          </a:bodyPr>
          <a:lstStyle/>
          <a:p>
            <a:r>
              <a:rPr lang="hi-IN" dirty="0" smtClean="0"/>
              <a:t>यज्ञ में रोग अनुरूप औषधियों को हवन करके  और उस उत्पादित ऊर्जा के निकट रोगी को नियमित बैठाने से ही रोगोपचार हो जाता है.</a:t>
            </a:r>
          </a:p>
          <a:p>
            <a:r>
              <a:rPr lang="hi-IN" dirty="0" smtClean="0"/>
              <a:t>यज्ञ में रोगी को </a:t>
            </a:r>
            <a:r>
              <a:rPr lang="hi-IN" b="1" dirty="0" smtClean="0">
                <a:solidFill>
                  <a:schemeClr val="bg2">
                    <a:lumMod val="10000"/>
                  </a:schemeClr>
                </a:solidFill>
              </a:rPr>
              <a:t>न्यूनतम कपडे </a:t>
            </a:r>
            <a:r>
              <a:rPr lang="hi-IN" dirty="0" smtClean="0"/>
              <a:t>धारण करके बैठने का विधान है.</a:t>
            </a:r>
          </a:p>
          <a:p>
            <a:r>
              <a:rPr lang="hi-IN" dirty="0" smtClean="0"/>
              <a:t>कारण की यज्ञीय ऊर्जा द्वारा शरीर के अवयवों को अधिक लाभ तभी मिल सकेगा जब वो खुले रहें.</a:t>
            </a:r>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429256" y="1857364"/>
            <a:ext cx="3320918" cy="4066430"/>
          </a:xfrm>
          <a:prstGeom prst="ellipse">
            <a:avLst/>
          </a:prstGeom>
          <a:ln>
            <a:noFill/>
          </a:ln>
          <a:effectLst>
            <a:softEdge rad="112500"/>
          </a:effectLst>
        </p:spPr>
      </p:pic>
      <p:pic>
        <p:nvPicPr>
          <p:cNvPr id="5" name="Picture 4" descr="yagyopathy-logo.jpg"/>
          <p:cNvPicPr>
            <a:picLocks noChangeAspect="1"/>
          </p:cNvPicPr>
          <p:nvPr/>
        </p:nvPicPr>
        <p:blipFill>
          <a:blip r:embed="rId3"/>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hi-IN" dirty="0" smtClean="0"/>
              <a:t>यज्ञ द्वारा रोगोपचार</a:t>
            </a:r>
            <a:endParaRPr lang="en-US" dirty="0"/>
          </a:p>
        </p:txBody>
      </p:sp>
      <p:sp>
        <p:nvSpPr>
          <p:cNvPr id="3" name="Content Placeholder 2"/>
          <p:cNvSpPr>
            <a:spLocks noGrp="1"/>
          </p:cNvSpPr>
          <p:nvPr>
            <p:ph sz="half" idx="1"/>
          </p:nvPr>
        </p:nvSpPr>
        <p:spPr>
          <a:xfrm>
            <a:off x="4355976" y="1844824"/>
            <a:ext cx="4326632" cy="4525963"/>
          </a:xfrm>
        </p:spPr>
        <p:txBody>
          <a:bodyPr>
            <a:normAutofit fontScale="77500" lnSpcReduction="20000"/>
          </a:bodyPr>
          <a:lstStyle/>
          <a:p>
            <a:r>
              <a:rPr lang="hi-IN" b="1" dirty="0" smtClean="0"/>
              <a:t>शरीर में कुछ उपयोगी तत्वों की कमी पड़ जाने एवं कुछ अनुपयोगी तत्वों के बढ़ जाने से रोग उत्पन्न होते हैं.</a:t>
            </a:r>
          </a:p>
          <a:p>
            <a:r>
              <a:rPr lang="hi-IN" b="1" dirty="0" smtClean="0"/>
              <a:t>यज्ञ चिकित्सक </a:t>
            </a:r>
            <a:r>
              <a:rPr lang="hi-IN" dirty="0" smtClean="0"/>
              <a:t>को देखना होता की किस अवयव में किस स्तर का, कितना विष द्रव जमा हो गया है. उसे बाहर निकालने के लिए किस प्रकार की ऊर्जा उत्पन्न की जाये.</a:t>
            </a:r>
          </a:p>
          <a:p>
            <a:r>
              <a:rPr lang="hi-IN" dirty="0" smtClean="0"/>
              <a:t>शरीर की रोग निरोधक शक्ति को बढाने के लिए समर्थता देने वाले कौन सी पुष्टई आवश्यक है और उसे कितनी मात्रा में किन पदार्थों द्वारा शरीर में पहुंचाया जा सकता है. </a:t>
            </a:r>
            <a:endParaRPr lang="en-US" dirty="0"/>
          </a:p>
        </p:txBody>
      </p:sp>
      <p:pic>
        <p:nvPicPr>
          <p:cNvPr id="6" name="Content Placeholder 5" descr="tridosh.jpg"/>
          <p:cNvPicPr>
            <a:picLocks noGrp="1" noChangeAspect="1"/>
          </p:cNvPicPr>
          <p:nvPr>
            <p:ph sz="half" idx="2"/>
          </p:nvPr>
        </p:nvPicPr>
        <p:blipFill>
          <a:blip r:embed="rId2"/>
          <a:stretch>
            <a:fillRect/>
          </a:stretch>
        </p:blipFill>
        <p:spPr>
          <a:xfrm>
            <a:off x="2285984" y="1643050"/>
            <a:ext cx="1905000" cy="18954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havan.jpg"/>
          <p:cNvPicPr>
            <a:picLocks noChangeAspect="1"/>
          </p:cNvPicPr>
          <p:nvPr/>
        </p:nvPicPr>
        <p:blipFill>
          <a:blip r:embed="rId3" cstate="print"/>
          <a:stretch>
            <a:fillRect/>
          </a:stretch>
        </p:blipFill>
        <p:spPr>
          <a:xfrm>
            <a:off x="0" y="3428558"/>
            <a:ext cx="3500430" cy="3429442"/>
          </a:xfrm>
          <a:prstGeom prst="ellipse">
            <a:avLst/>
          </a:prstGeom>
          <a:ln>
            <a:noFill/>
          </a:ln>
          <a:effectLst>
            <a:softEdge rad="112500"/>
          </a:effectLst>
        </p:spPr>
      </p:pic>
      <p:pic>
        <p:nvPicPr>
          <p:cNvPr id="9" name="Picture 8" descr="yagyopathy-logo.jpg"/>
          <p:cNvPicPr>
            <a:picLocks noChangeAspect="1"/>
          </p:cNvPicPr>
          <p:nvPr/>
        </p:nvPicPr>
        <p:blipFill>
          <a:blip r:embed="rId4"/>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hi-IN" dirty="0" smtClean="0"/>
              <a:t>यज्ञ द्वारा रोगोपचार</a:t>
            </a:r>
            <a:endParaRPr lang="en-US" dirty="0"/>
          </a:p>
        </p:txBody>
      </p:sp>
      <p:sp>
        <p:nvSpPr>
          <p:cNvPr id="3" name="Content Placeholder 2"/>
          <p:cNvSpPr>
            <a:spLocks noGrp="1"/>
          </p:cNvSpPr>
          <p:nvPr>
            <p:ph idx="1"/>
          </p:nvPr>
        </p:nvSpPr>
        <p:spPr/>
        <p:txBody>
          <a:bodyPr>
            <a:normAutofit fontScale="77500" lnSpcReduction="20000"/>
          </a:bodyPr>
          <a:lstStyle/>
          <a:p>
            <a:r>
              <a:rPr lang="hi-IN" sz="3400" dirty="0" smtClean="0"/>
              <a:t>हवन सामग्री हर रोगी के लिए विशिष्ट प्रयुक्त की जानी चाहिए. </a:t>
            </a:r>
          </a:p>
          <a:p>
            <a:r>
              <a:rPr lang="hi-IN" sz="3400" dirty="0" smtClean="0"/>
              <a:t>इसमे बलवर्धक एवं रोग- निवारक दोनों ही स्तर की औषधियाँ संतुलित मात्रा में होनी चाहिए.</a:t>
            </a:r>
          </a:p>
          <a:p>
            <a:r>
              <a:rPr lang="hi-IN" sz="3400" b="1" dirty="0" smtClean="0"/>
              <a:t>इसीलिए हाविष्य चार भागों में विभक्त किया जा सकता है: १. औषधियों का सम्मिश्रण 2. घृत ३. समिधाएँ ४. पूर्णाहुति में होम जाने वाले विशिष्ट पदार्थ.</a:t>
            </a:r>
          </a:p>
          <a:p>
            <a:r>
              <a:rPr lang="hi-IN" sz="3400" dirty="0" smtClean="0"/>
              <a:t>जो जड़ी-बूटियाँ जिस बीमारी के उपचार के लिए प्रयुक्त होती हैं, उन्ही औषधियों के सम्मिश्रण से </a:t>
            </a:r>
            <a:r>
              <a:rPr lang="hi-IN" sz="3400" dirty="0" smtClean="0"/>
              <a:t>हवन </a:t>
            </a:r>
            <a:r>
              <a:rPr lang="hi-IN" sz="3400" dirty="0" smtClean="0"/>
              <a:t>किया जाना चाहिए.</a:t>
            </a:r>
          </a:p>
          <a:p>
            <a:r>
              <a:rPr lang="hi-IN" sz="3400" dirty="0" smtClean="0"/>
              <a:t>आमतौर से गौघृत ही यज्ञोपचार के लिए प्रयुक्त किया जाता है.</a:t>
            </a:r>
          </a:p>
          <a:p>
            <a:endParaRPr lang="en-US" dirty="0"/>
          </a:p>
        </p:txBody>
      </p:sp>
      <p:pic>
        <p:nvPicPr>
          <p:cNvPr id="4" name="Picture 3" descr="yagyopathy-logo.jpg"/>
          <p:cNvPicPr>
            <a:picLocks noChangeAspect="1"/>
          </p:cNvPicPr>
          <p:nvPr/>
        </p:nvPicPr>
        <p:blipFill>
          <a:blip r:embed="rId2"/>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hi-IN" dirty="0" smtClean="0"/>
              <a:t>पूर्णाहुति</a:t>
            </a:r>
            <a:endParaRPr lang="en-US" dirty="0"/>
          </a:p>
        </p:txBody>
      </p:sp>
      <p:sp>
        <p:nvSpPr>
          <p:cNvPr id="3" name="Content Placeholder 2"/>
          <p:cNvSpPr>
            <a:spLocks noGrp="1"/>
          </p:cNvSpPr>
          <p:nvPr>
            <p:ph sz="half" idx="1"/>
          </p:nvPr>
        </p:nvSpPr>
        <p:spPr>
          <a:xfrm>
            <a:off x="457200" y="1600200"/>
            <a:ext cx="4186238" cy="4525963"/>
          </a:xfrm>
        </p:spPr>
        <p:txBody>
          <a:bodyPr>
            <a:normAutofit fontScale="92500" lnSpcReduction="10000"/>
          </a:bodyPr>
          <a:lstStyle/>
          <a:p>
            <a:pPr>
              <a:buNone/>
            </a:pPr>
            <a:r>
              <a:rPr lang="hi-IN" sz="2000" b="1" dirty="0" smtClean="0">
                <a:solidFill>
                  <a:srgbClr val="FF0000"/>
                </a:solidFill>
              </a:rPr>
              <a:t>पूर्णाहुति </a:t>
            </a:r>
            <a:r>
              <a:rPr lang="hi-IN" sz="2000" dirty="0" smtClean="0"/>
              <a:t>में सामान्य हवन सामग्री </a:t>
            </a:r>
            <a:r>
              <a:rPr lang="hi-IN" sz="2000" dirty="0" smtClean="0"/>
              <a:t>का नहीं, </a:t>
            </a:r>
            <a:r>
              <a:rPr lang="hi-IN" sz="2000" dirty="0" smtClean="0"/>
              <a:t>किन्हीं विशिष्ट वस्तुओं का प्रयोग करना पड़ता है. </a:t>
            </a:r>
            <a:endParaRPr lang="en-US" sz="2000" dirty="0" smtClean="0"/>
          </a:p>
          <a:p>
            <a:pPr>
              <a:buNone/>
            </a:pPr>
            <a:endParaRPr lang="hi-IN" sz="2000" dirty="0" smtClean="0"/>
          </a:p>
          <a:p>
            <a:pPr>
              <a:buNone/>
            </a:pPr>
            <a:r>
              <a:rPr lang="hi-IN" sz="2000" dirty="0" smtClean="0"/>
              <a:t>पूर्णाहुति </a:t>
            </a:r>
            <a:r>
              <a:rPr lang="hi-IN" sz="2000" dirty="0" smtClean="0"/>
              <a:t>तीन भागों में विभक्त है</a:t>
            </a:r>
            <a:r>
              <a:rPr lang="hi-IN" sz="2000" dirty="0" smtClean="0"/>
              <a:t>:</a:t>
            </a:r>
          </a:p>
          <a:p>
            <a:endParaRPr lang="hi-IN" sz="2000" dirty="0" smtClean="0"/>
          </a:p>
          <a:p>
            <a:r>
              <a:rPr lang="hi-IN" sz="2000" dirty="0" smtClean="0"/>
              <a:t>१. </a:t>
            </a:r>
            <a:r>
              <a:rPr lang="hi-IN" sz="2000" b="1" dirty="0" smtClean="0"/>
              <a:t>स्विष्टिकृत </a:t>
            </a:r>
            <a:r>
              <a:rPr lang="hi-IN" sz="2000" b="1" dirty="0" smtClean="0"/>
              <a:t>होम </a:t>
            </a:r>
            <a:r>
              <a:rPr lang="hi-IN" sz="2000" dirty="0" smtClean="0"/>
              <a:t>-  </a:t>
            </a:r>
            <a:r>
              <a:rPr lang="hi-IN" sz="2000" dirty="0" smtClean="0"/>
              <a:t>जिसमे मिष्ठान्न होमा जाता है.</a:t>
            </a:r>
          </a:p>
          <a:p>
            <a:r>
              <a:rPr lang="hi-IN" sz="2000" dirty="0" smtClean="0"/>
              <a:t>2. </a:t>
            </a:r>
            <a:r>
              <a:rPr lang="hi-IN" sz="2000" b="1" dirty="0" smtClean="0"/>
              <a:t>पूर्णाहुति </a:t>
            </a:r>
            <a:r>
              <a:rPr lang="hi-IN" sz="2000" dirty="0" smtClean="0"/>
              <a:t>- </a:t>
            </a:r>
            <a:r>
              <a:rPr lang="hi-IN" sz="2000" dirty="0" smtClean="0"/>
              <a:t>जिसमे कोई फल होमना पड़ता है.</a:t>
            </a:r>
          </a:p>
          <a:p>
            <a:r>
              <a:rPr lang="hi-IN" sz="2000" dirty="0" smtClean="0"/>
              <a:t>३.</a:t>
            </a:r>
            <a:r>
              <a:rPr lang="hi-IN" sz="2000" b="1" dirty="0" smtClean="0"/>
              <a:t> वसोधारा </a:t>
            </a:r>
            <a:r>
              <a:rPr lang="hi-IN" sz="2000" dirty="0" smtClean="0"/>
              <a:t>- </a:t>
            </a:r>
            <a:r>
              <a:rPr lang="hi-IN" sz="2000" dirty="0" smtClean="0"/>
              <a:t>जिसमे घृत की धरा छोडी जाती है.</a:t>
            </a:r>
          </a:p>
          <a:p>
            <a:pPr>
              <a:buNone/>
            </a:pPr>
            <a:endParaRPr lang="hi-IN" sz="2000" dirty="0" smtClean="0"/>
          </a:p>
          <a:p>
            <a:pPr>
              <a:buNone/>
            </a:pPr>
            <a:r>
              <a:rPr lang="hi-IN" sz="2000" dirty="0" smtClean="0"/>
              <a:t>इन </a:t>
            </a:r>
            <a:r>
              <a:rPr lang="hi-IN" sz="2000" dirty="0" smtClean="0"/>
              <a:t>तीनो कृत्यों को मिलाकर पूर्णाहुति कही जाती हैं.</a:t>
            </a:r>
            <a:endParaRPr lang="en-US" sz="2000" dirty="0"/>
          </a:p>
        </p:txBody>
      </p:sp>
      <p:pic>
        <p:nvPicPr>
          <p:cNvPr id="6" name="Picture 5" descr="Purnahuti.JPG"/>
          <p:cNvPicPr>
            <a:picLocks noChangeAspect="1"/>
          </p:cNvPicPr>
          <p:nvPr/>
        </p:nvPicPr>
        <p:blipFill>
          <a:blip r:embed="rId2" cstate="print"/>
          <a:stretch>
            <a:fillRect/>
          </a:stretch>
        </p:blipFill>
        <p:spPr>
          <a:xfrm>
            <a:off x="4445051" y="2428868"/>
            <a:ext cx="4698949" cy="3053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yagyopathy-logo.jpg"/>
          <p:cNvPicPr>
            <a:picLocks noChangeAspect="1"/>
          </p:cNvPicPr>
          <p:nvPr/>
        </p:nvPicPr>
        <p:blipFill>
          <a:blip r:embed="rId3"/>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hi-IN" dirty="0" smtClean="0"/>
              <a:t>पूर्णाहुति</a:t>
            </a:r>
            <a:endParaRPr lang="en-US" dirty="0"/>
          </a:p>
        </p:txBody>
      </p:sp>
      <p:sp>
        <p:nvSpPr>
          <p:cNvPr id="3" name="Content Placeholder 2"/>
          <p:cNvSpPr>
            <a:spLocks noGrp="1"/>
          </p:cNvSpPr>
          <p:nvPr>
            <p:ph idx="1"/>
          </p:nvPr>
        </p:nvSpPr>
        <p:spPr>
          <a:xfrm>
            <a:off x="457200" y="1600200"/>
            <a:ext cx="4329114" cy="4972072"/>
          </a:xfrm>
        </p:spPr>
        <p:txBody>
          <a:bodyPr>
            <a:normAutofit fontScale="62500" lnSpcReduction="20000"/>
          </a:bodyPr>
          <a:lstStyle/>
          <a:p>
            <a:r>
              <a:rPr lang="hi-IN" dirty="0" smtClean="0"/>
              <a:t>रोग निरोधक के रूप में रोग-विशिष्ट हाविष्य पहले दिया जाता है</a:t>
            </a:r>
          </a:p>
          <a:p>
            <a:r>
              <a:rPr lang="hi-IN" dirty="0" smtClean="0"/>
              <a:t>पूर्णाहुति को बलवर्धक, पौष्टिक तत्व प्रदान करने के रूप में दिया जाता है.</a:t>
            </a:r>
          </a:p>
          <a:p>
            <a:r>
              <a:rPr lang="hi-IN" dirty="0" smtClean="0"/>
              <a:t>मिष्ठान्न क्या दिया जाये यह भी चिकित्सीय यज्ञ का एक अंग है.</a:t>
            </a:r>
          </a:p>
          <a:p>
            <a:r>
              <a:rPr lang="hi-IN" dirty="0" smtClean="0"/>
              <a:t>शक्कर (पिसा गुड़),मिश्री, मिठाई इत्यादी सामान्य हैं. विशेष प्रयोगों में खीर, हलुआ, लड्डू आदि यज्ञ में होमना होता है.</a:t>
            </a:r>
          </a:p>
          <a:p>
            <a:r>
              <a:rPr lang="hi-IN" dirty="0" smtClean="0"/>
              <a:t>इसके अतिरिक्त सूखा नारियल, मेवे अथवा पके फल भी होमें जाते हैं. </a:t>
            </a:r>
          </a:p>
          <a:p>
            <a:r>
              <a:rPr lang="hi-IN" dirty="0" smtClean="0"/>
              <a:t>वसोधारा घृत में कपूर, केसर आदि भी मिलाया जा सकता है जिससे घृत मात्रा चिकनायी न रह कर एक विशिष्ट औषधि बन जाता है. </a:t>
            </a:r>
            <a:endParaRPr lang="en-US" dirty="0"/>
          </a:p>
        </p:txBody>
      </p:sp>
      <p:pic>
        <p:nvPicPr>
          <p:cNvPr id="4" name="Content Placeholder 4" descr="DSC_0585.JPG"/>
          <p:cNvPicPr>
            <a:picLocks noChangeAspect="1"/>
          </p:cNvPicPr>
          <p:nvPr/>
        </p:nvPicPr>
        <p:blipFill>
          <a:blip r:embed="rId2" cstate="print"/>
          <a:stretch>
            <a:fillRect/>
          </a:stretch>
        </p:blipFill>
        <p:spPr>
          <a:xfrm>
            <a:off x="4572000" y="2000240"/>
            <a:ext cx="4226948" cy="4157654"/>
          </a:xfrm>
          <a:prstGeom prst="ellipse">
            <a:avLst/>
          </a:prstGeom>
          <a:ln>
            <a:noFill/>
          </a:ln>
          <a:effectLst>
            <a:softEdge rad="112500"/>
          </a:effectLst>
        </p:spPr>
      </p:pic>
      <p:pic>
        <p:nvPicPr>
          <p:cNvPr id="5" name="Picture 4" descr="yagyopathy-logo.jpg"/>
          <p:cNvPicPr>
            <a:picLocks noChangeAspect="1"/>
          </p:cNvPicPr>
          <p:nvPr/>
        </p:nvPicPr>
        <p:blipFill>
          <a:blip r:embed="rId3"/>
          <a:stretch>
            <a:fillRect/>
          </a:stretch>
        </p:blipFill>
        <p:spPr>
          <a:xfrm>
            <a:off x="7929586" y="5826286"/>
            <a:ext cx="1214414" cy="103171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2452</TotalTime>
  <Words>2021</Words>
  <Application>Microsoft Office PowerPoint</Application>
  <PresentationFormat>On-screen Show (4:3)</PresentationFormat>
  <Paragraphs>187</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यज्ञोपैथी द्वारा विभिन्न रोगों की चिकित्सा</vt:lpstr>
      <vt:lpstr>यज्ञ वैदिक श्लोक</vt:lpstr>
      <vt:lpstr>यज्ञोपैथी - एक सर्वांगपूर्ण उपचार पद्धति है  </vt:lpstr>
      <vt:lpstr>यज्ञोपैथी - एक सर्वांगपूर्ण उपचार पद्धति है  </vt:lpstr>
      <vt:lpstr>यज्ञ द्वारा रोगोपचार</vt:lpstr>
      <vt:lpstr>यज्ञ द्वारा रोगोपचार</vt:lpstr>
      <vt:lpstr>यज्ञ द्वारा रोगोपचार</vt:lpstr>
      <vt:lpstr>पूर्णाहुति</vt:lpstr>
      <vt:lpstr>पूर्णाहुति</vt:lpstr>
      <vt:lpstr>चिकित्सीय यज्ञों का स्वरुप </vt:lpstr>
      <vt:lpstr>चिकित्सीय यज्ञों का स्वरुप</vt:lpstr>
      <vt:lpstr>चिकित्सीय यज्ञ </vt:lpstr>
      <vt:lpstr>चिकित्सीय यज्ञ - कुंड</vt:lpstr>
      <vt:lpstr>चिकित्सीय यज्ञ</vt:lpstr>
      <vt:lpstr>चिकित्सीय यज्ञ - प्रारूप</vt:lpstr>
      <vt:lpstr>चिकित्सीय यज्ञ – पश्चात् चिकित्सा</vt:lpstr>
      <vt:lpstr>यज्ञोपरांत</vt:lpstr>
      <vt:lpstr>यज्ञशाला</vt:lpstr>
      <vt:lpstr>यज्ञोपचार में प्रयुक्त समिधा एवं हवन सामग्री</vt:lpstr>
      <vt:lpstr>हवन सामग्री</vt:lpstr>
      <vt:lpstr>रोग जो की यज्ञ द्वारा ठीक हो सकते हैं.</vt:lpstr>
      <vt:lpstr>विभिन्न रोग</vt:lpstr>
      <vt:lpstr>विभिन्न रोग</vt:lpstr>
      <vt:lpstr>चिकित्सा अवधि</vt:lpstr>
      <vt:lpstr>मधुमेह</vt:lpstr>
      <vt:lpstr>मधुमेह</vt:lpstr>
      <vt:lpstr>उच्च रक्त चाप</vt:lpstr>
      <vt:lpstr>उच्च रक्त चाप - जांच</vt:lpstr>
      <vt:lpstr>थायरोइड</vt:lpstr>
      <vt:lpstr>थायरोइड- जांच व लक्षण</vt:lpstr>
      <vt:lpstr>थायरोइड- जांच व लक्षण</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यज्ञोपैथी द्वारा विभिन्न रोगों की चिकित्सा</dc:title>
  <dc:creator>Mamta Saxena</dc:creator>
  <cp:lastModifiedBy>User</cp:lastModifiedBy>
  <cp:revision>180</cp:revision>
  <dcterms:created xsi:type="dcterms:W3CDTF">2018-07-23T09:21:10Z</dcterms:created>
  <dcterms:modified xsi:type="dcterms:W3CDTF">2018-09-08T17:08:36Z</dcterms:modified>
</cp:coreProperties>
</file>